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4005" r:id="rId4"/>
  </p:sldMasterIdLst>
  <p:notesMasterIdLst>
    <p:notesMasterId r:id="rId33"/>
  </p:notesMasterIdLst>
  <p:handoutMasterIdLst>
    <p:handoutMasterId r:id="rId34"/>
  </p:handoutMasterIdLst>
  <p:sldIdLst>
    <p:sldId id="1469" r:id="rId5"/>
    <p:sldId id="307" r:id="rId6"/>
    <p:sldId id="329" r:id="rId7"/>
    <p:sldId id="330" r:id="rId8"/>
    <p:sldId id="328" r:id="rId9"/>
    <p:sldId id="309" r:id="rId10"/>
    <p:sldId id="310" r:id="rId11"/>
    <p:sldId id="311" r:id="rId12"/>
    <p:sldId id="313" r:id="rId13"/>
    <p:sldId id="312" r:id="rId14"/>
    <p:sldId id="320" r:id="rId15"/>
    <p:sldId id="324" r:id="rId16"/>
    <p:sldId id="326" r:id="rId17"/>
    <p:sldId id="327" r:id="rId18"/>
    <p:sldId id="315" r:id="rId19"/>
    <p:sldId id="321" r:id="rId20"/>
    <p:sldId id="317" r:id="rId21"/>
    <p:sldId id="332" r:id="rId22"/>
    <p:sldId id="1570" r:id="rId23"/>
    <p:sldId id="1571" r:id="rId24"/>
    <p:sldId id="1572" r:id="rId25"/>
    <p:sldId id="325" r:id="rId26"/>
    <p:sldId id="318" r:id="rId27"/>
    <p:sldId id="331" r:id="rId28"/>
    <p:sldId id="1573" r:id="rId29"/>
    <p:sldId id="1574" r:id="rId30"/>
    <p:sldId id="1575" r:id="rId31"/>
    <p:sldId id="1569" r:id="rId32"/>
  </p:sldIdLst>
  <p:sldSz cx="12192000" cy="6858000"/>
  <p:notesSz cx="7099300" cy="10234613"/>
  <p:custDataLst>
    <p:tags r:id="rId3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045" userDrawn="1">
          <p15:clr>
            <a:srgbClr val="A4A3A4"/>
          </p15:clr>
        </p15:guide>
        <p15:guide id="3" orient="horz" pos="2908" userDrawn="1">
          <p15:clr>
            <a:srgbClr val="A4A3A4"/>
          </p15:clr>
        </p15:guide>
        <p15:guide id="4" orient="horz" pos="5967">
          <p15:clr>
            <a:srgbClr val="A4A3A4"/>
          </p15:clr>
        </p15:guide>
        <p15:guide id="5" orient="horz" pos="479">
          <p15:clr>
            <a:srgbClr val="A4A3A4"/>
          </p15:clr>
        </p15:guide>
        <p15:guide id="6"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00280246" initials="w" lastIdx="13" clrIdx="0"/>
  <p:cmAuthor id="1" name="huangwenyong" initials="h" lastIdx="22" clrIdx="1"/>
  <p:cmAuthor id="2" name="c00224892" initials="CML" lastIdx="2" clrIdx="2"/>
  <p:cmAuthor id="3" name="liujiezjhw" initials="l" lastIdx="3" clrIdx="3"/>
  <p:cmAuthor id="4" name="bjxya" initials="b" lastIdx="86" clrIdx="4"/>
  <p:cmAuthor id="5" name="Bella" initials="B" lastIdx="2" clrIdx="5"/>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04D2D6"/>
    <a:srgbClr val="D6FFFF"/>
    <a:srgbClr val="0B0B0B"/>
    <a:srgbClr val="002060"/>
    <a:srgbClr val="000000"/>
    <a:srgbClr val="9C445D"/>
    <a:srgbClr val="7030A0"/>
    <a:srgbClr val="EDEDED"/>
    <a:srgbClr val="008A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6" autoAdjust="0"/>
    <p:restoredTop sz="94061" autoAdjust="0"/>
  </p:normalViewPr>
  <p:slideViewPr>
    <p:cSldViewPr showGuides="1">
      <p:cViewPr varScale="1">
        <p:scale>
          <a:sx n="81" d="100"/>
          <a:sy n="81" d="100"/>
        </p:scale>
        <p:origin x="523" y="53"/>
      </p:cViewPr>
      <p:guideLst>
        <p:guide orient="horz" pos="2160"/>
        <p:guide pos="3840"/>
      </p:guideLst>
    </p:cSldViewPr>
  </p:slideViewPr>
  <p:notesTextViewPr>
    <p:cViewPr>
      <p:scale>
        <a:sx n="75" d="100"/>
        <a:sy n="75" d="100"/>
      </p:scale>
      <p:origin x="0" y="0"/>
    </p:cViewPr>
  </p:notesTextViewPr>
  <p:sorterViewPr>
    <p:cViewPr>
      <p:scale>
        <a:sx n="66" d="100"/>
        <a:sy n="66" d="100"/>
      </p:scale>
      <p:origin x="0" y="0"/>
    </p:cViewPr>
  </p:sorterViewPr>
  <p:notesViewPr>
    <p:cSldViewPr showGuides="1">
      <p:cViewPr>
        <p:scale>
          <a:sx n="66" d="100"/>
          <a:sy n="66" d="100"/>
        </p:scale>
        <p:origin x="4242" y="510"/>
      </p:cViewPr>
      <p:guideLst>
        <p:guide orient="horz" pos="3045"/>
        <p:guide orient="horz" pos="2908"/>
        <p:guide orient="horz" pos="5967"/>
        <p:guide orient="horz" pos="479"/>
        <p:guide pos="22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gs" Target="tags/tag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467E77-39AB-429A-8869-6FC396389952}" type="doc">
      <dgm:prSet loTypeId="urn:microsoft.com/office/officeart/2005/8/layout/process1" loCatId="process" qsTypeId="urn:microsoft.com/office/officeart/2005/8/quickstyle/simple1" qsCatId="simple" csTypeId="urn:microsoft.com/office/officeart/2005/8/colors/accent0_3" csCatId="mainScheme" phldr="1"/>
      <dgm:spPr/>
    </dgm:pt>
    <dgm:pt modelId="{29D5A867-79D4-41D4-8B57-F72231E1DD6F}">
      <dgm:prSet phldrT="[Text]" custT="1"/>
      <dgm:spPr/>
      <dgm:t>
        <a:bodyPr/>
        <a:lstStyle/>
        <a:p>
          <a:r>
            <a:rPr lang="en-US" sz="1800" dirty="0">
              <a:latin typeface="IBM Plex Sans" panose="020B0503050203000203" pitchFamily="34" charset="0"/>
            </a:rPr>
            <a:t>Image Acquisition</a:t>
          </a:r>
        </a:p>
      </dgm:t>
    </dgm:pt>
    <dgm:pt modelId="{F853A0CE-6EF1-41EC-83FB-1E429561BB02}" type="parTrans" cxnId="{ACC6FC43-946B-45F0-A39F-70EF3155A9C8}">
      <dgm:prSet/>
      <dgm:spPr/>
      <dgm:t>
        <a:bodyPr/>
        <a:lstStyle/>
        <a:p>
          <a:endParaRPr lang="en-US"/>
        </a:p>
      </dgm:t>
    </dgm:pt>
    <dgm:pt modelId="{509479AF-27AA-4CC4-B38D-C4545D89B678}" type="sibTrans" cxnId="{ACC6FC43-946B-45F0-A39F-70EF3155A9C8}">
      <dgm:prSet/>
      <dgm:spPr/>
      <dgm:t>
        <a:bodyPr/>
        <a:lstStyle/>
        <a:p>
          <a:endParaRPr lang="en-US" dirty="0"/>
        </a:p>
      </dgm:t>
    </dgm:pt>
    <dgm:pt modelId="{3423BBDA-F34B-481A-BAEF-22B66E0F2578}">
      <dgm:prSet phldrT="[Text]" custT="1"/>
      <dgm:spPr/>
      <dgm:t>
        <a:bodyPr/>
        <a:lstStyle/>
        <a:p>
          <a:r>
            <a:rPr lang="en-US" sz="1800" dirty="0">
              <a:latin typeface="IBM Plex Sans" panose="020B0503050203000203" pitchFamily="34" charset="0"/>
            </a:rPr>
            <a:t>Pre-Processing</a:t>
          </a:r>
        </a:p>
      </dgm:t>
    </dgm:pt>
    <dgm:pt modelId="{F1F89BB6-E2BB-43EF-BA81-FF2B21920E37}" type="parTrans" cxnId="{C6ECCC1F-C026-4FB1-BBFF-CFB2BAB99994}">
      <dgm:prSet/>
      <dgm:spPr/>
      <dgm:t>
        <a:bodyPr/>
        <a:lstStyle/>
        <a:p>
          <a:endParaRPr lang="en-US"/>
        </a:p>
      </dgm:t>
    </dgm:pt>
    <dgm:pt modelId="{2337E4ED-CD2A-4D7E-BC77-8185BB997BD0}" type="sibTrans" cxnId="{C6ECCC1F-C026-4FB1-BBFF-CFB2BAB99994}">
      <dgm:prSet/>
      <dgm:spPr/>
      <dgm:t>
        <a:bodyPr/>
        <a:lstStyle/>
        <a:p>
          <a:endParaRPr lang="en-US" dirty="0"/>
        </a:p>
      </dgm:t>
    </dgm:pt>
    <dgm:pt modelId="{8075BEC2-DF08-42DB-B4F5-ECBE7C6D906D}">
      <dgm:prSet phldrT="[Text]" custT="1"/>
      <dgm:spPr/>
      <dgm:t>
        <a:bodyPr/>
        <a:lstStyle/>
        <a:p>
          <a:r>
            <a:rPr lang="en-US" sz="1800" dirty="0">
              <a:latin typeface="IBM Plex Sans" panose="020B0503050203000203" pitchFamily="34" charset="0"/>
            </a:rPr>
            <a:t>Segmentation</a:t>
          </a:r>
        </a:p>
      </dgm:t>
    </dgm:pt>
    <dgm:pt modelId="{18795557-5851-483F-92BF-F392159B0891}" type="parTrans" cxnId="{146D3ABB-79B7-460F-9551-46433E455BC8}">
      <dgm:prSet/>
      <dgm:spPr/>
      <dgm:t>
        <a:bodyPr/>
        <a:lstStyle/>
        <a:p>
          <a:endParaRPr lang="en-US"/>
        </a:p>
      </dgm:t>
    </dgm:pt>
    <dgm:pt modelId="{D63C18D9-DB83-42C2-9B73-97AD29BC7417}" type="sibTrans" cxnId="{146D3ABB-79B7-460F-9551-46433E455BC8}">
      <dgm:prSet/>
      <dgm:spPr/>
      <dgm:t>
        <a:bodyPr/>
        <a:lstStyle/>
        <a:p>
          <a:endParaRPr lang="en-US" dirty="0"/>
        </a:p>
      </dgm:t>
    </dgm:pt>
    <dgm:pt modelId="{E05BC32F-06B4-4304-8CC7-A1DB04B5D6E5}">
      <dgm:prSet phldrT="[Text]" custT="1"/>
      <dgm:spPr/>
      <dgm:t>
        <a:bodyPr/>
        <a:lstStyle/>
        <a:p>
          <a:r>
            <a:rPr lang="en-US" sz="1800" dirty="0">
              <a:latin typeface="IBM Plex Sans" panose="020B0503050203000203" pitchFamily="34" charset="0"/>
            </a:rPr>
            <a:t>Feature Extraction &amp; Selection</a:t>
          </a:r>
        </a:p>
      </dgm:t>
    </dgm:pt>
    <dgm:pt modelId="{CF8E18AF-C6EB-4244-B4B1-1730AD2222E8}" type="parTrans" cxnId="{84963524-C4F3-454C-A226-404635D6EE8F}">
      <dgm:prSet/>
      <dgm:spPr/>
      <dgm:t>
        <a:bodyPr/>
        <a:lstStyle/>
        <a:p>
          <a:endParaRPr lang="en-US"/>
        </a:p>
      </dgm:t>
    </dgm:pt>
    <dgm:pt modelId="{409F36BA-92EA-4EB1-89BA-462B49B21946}" type="sibTrans" cxnId="{84963524-C4F3-454C-A226-404635D6EE8F}">
      <dgm:prSet/>
      <dgm:spPr/>
      <dgm:t>
        <a:bodyPr/>
        <a:lstStyle/>
        <a:p>
          <a:endParaRPr lang="en-US" dirty="0"/>
        </a:p>
      </dgm:t>
    </dgm:pt>
    <dgm:pt modelId="{6FE2EB49-2FCB-401F-B758-BDE55F08F02A}">
      <dgm:prSet phldrT="[Text]" custT="1"/>
      <dgm:spPr/>
      <dgm:t>
        <a:bodyPr/>
        <a:lstStyle/>
        <a:p>
          <a:r>
            <a:rPr lang="en-US" sz="1800" dirty="0">
              <a:latin typeface="+mn-lt"/>
            </a:rPr>
            <a:t>Classification</a:t>
          </a:r>
        </a:p>
      </dgm:t>
    </dgm:pt>
    <dgm:pt modelId="{40C31C6C-02E8-4A13-89E2-17331ACA4783}" type="parTrans" cxnId="{EC308179-C980-4A1E-9724-53477F191BCB}">
      <dgm:prSet/>
      <dgm:spPr/>
      <dgm:t>
        <a:bodyPr/>
        <a:lstStyle/>
        <a:p>
          <a:endParaRPr lang="en-US"/>
        </a:p>
      </dgm:t>
    </dgm:pt>
    <dgm:pt modelId="{76B4F5CE-C262-4423-991B-90A6DF35BC2A}" type="sibTrans" cxnId="{EC308179-C980-4A1E-9724-53477F191BCB}">
      <dgm:prSet/>
      <dgm:spPr/>
      <dgm:t>
        <a:bodyPr/>
        <a:lstStyle/>
        <a:p>
          <a:endParaRPr lang="en-US"/>
        </a:p>
      </dgm:t>
    </dgm:pt>
    <dgm:pt modelId="{D8468546-6688-4679-8D06-44B03E358229}" type="pres">
      <dgm:prSet presAssocID="{F9467E77-39AB-429A-8869-6FC396389952}" presName="Name0" presStyleCnt="0">
        <dgm:presLayoutVars>
          <dgm:dir/>
          <dgm:resizeHandles val="exact"/>
        </dgm:presLayoutVars>
      </dgm:prSet>
      <dgm:spPr/>
    </dgm:pt>
    <dgm:pt modelId="{48862AAF-4D2C-4CCA-A69A-DDC3C8BC0D5F}" type="pres">
      <dgm:prSet presAssocID="{29D5A867-79D4-41D4-8B57-F72231E1DD6F}" presName="node" presStyleLbl="node1" presStyleIdx="0" presStyleCnt="5">
        <dgm:presLayoutVars>
          <dgm:bulletEnabled val="1"/>
        </dgm:presLayoutVars>
      </dgm:prSet>
      <dgm:spPr/>
    </dgm:pt>
    <dgm:pt modelId="{E8C82E8D-3F49-4339-9212-25F24664EFE1}" type="pres">
      <dgm:prSet presAssocID="{509479AF-27AA-4CC4-B38D-C4545D89B678}" presName="sibTrans" presStyleLbl="sibTrans2D1" presStyleIdx="0" presStyleCnt="4"/>
      <dgm:spPr/>
    </dgm:pt>
    <dgm:pt modelId="{C5A5DA51-9644-45BE-B126-8DA8AB58FE09}" type="pres">
      <dgm:prSet presAssocID="{509479AF-27AA-4CC4-B38D-C4545D89B678}" presName="connectorText" presStyleLbl="sibTrans2D1" presStyleIdx="0" presStyleCnt="4"/>
      <dgm:spPr/>
    </dgm:pt>
    <dgm:pt modelId="{A5439203-47CB-4799-8D78-49EC15D59135}" type="pres">
      <dgm:prSet presAssocID="{3423BBDA-F34B-481A-BAEF-22B66E0F2578}" presName="node" presStyleLbl="node1" presStyleIdx="1" presStyleCnt="5">
        <dgm:presLayoutVars>
          <dgm:bulletEnabled val="1"/>
        </dgm:presLayoutVars>
      </dgm:prSet>
      <dgm:spPr/>
    </dgm:pt>
    <dgm:pt modelId="{FE231B83-E1DA-4E62-9945-9B3E4AB49AC7}" type="pres">
      <dgm:prSet presAssocID="{2337E4ED-CD2A-4D7E-BC77-8185BB997BD0}" presName="sibTrans" presStyleLbl="sibTrans2D1" presStyleIdx="1" presStyleCnt="4"/>
      <dgm:spPr/>
    </dgm:pt>
    <dgm:pt modelId="{BC3716DF-7CF5-495D-AD8B-AA47047E16ED}" type="pres">
      <dgm:prSet presAssocID="{2337E4ED-CD2A-4D7E-BC77-8185BB997BD0}" presName="connectorText" presStyleLbl="sibTrans2D1" presStyleIdx="1" presStyleCnt="4"/>
      <dgm:spPr/>
    </dgm:pt>
    <dgm:pt modelId="{62A8C1F4-15D5-42CB-9623-89C1095E5C92}" type="pres">
      <dgm:prSet presAssocID="{8075BEC2-DF08-42DB-B4F5-ECBE7C6D906D}" presName="node" presStyleLbl="node1" presStyleIdx="2" presStyleCnt="5" custScaleX="116283" custScaleY="112650">
        <dgm:presLayoutVars>
          <dgm:bulletEnabled val="1"/>
        </dgm:presLayoutVars>
      </dgm:prSet>
      <dgm:spPr/>
    </dgm:pt>
    <dgm:pt modelId="{B18E3692-45F6-47E9-B801-BFDD76C4BEF5}" type="pres">
      <dgm:prSet presAssocID="{D63C18D9-DB83-42C2-9B73-97AD29BC7417}" presName="sibTrans" presStyleLbl="sibTrans2D1" presStyleIdx="2" presStyleCnt="4"/>
      <dgm:spPr/>
    </dgm:pt>
    <dgm:pt modelId="{E7704C06-83C4-447F-AB25-1A2946618C81}" type="pres">
      <dgm:prSet presAssocID="{D63C18D9-DB83-42C2-9B73-97AD29BC7417}" presName="connectorText" presStyleLbl="sibTrans2D1" presStyleIdx="2" presStyleCnt="4"/>
      <dgm:spPr/>
    </dgm:pt>
    <dgm:pt modelId="{60590ED5-82D9-4E03-A8C6-8FF8D584C6B9}" type="pres">
      <dgm:prSet presAssocID="{E05BC32F-06B4-4304-8CC7-A1DB04B5D6E5}" presName="node" presStyleLbl="node1" presStyleIdx="3" presStyleCnt="5">
        <dgm:presLayoutVars>
          <dgm:bulletEnabled val="1"/>
        </dgm:presLayoutVars>
      </dgm:prSet>
      <dgm:spPr/>
    </dgm:pt>
    <dgm:pt modelId="{0B72D026-2274-4657-B200-9EC05ECF0870}" type="pres">
      <dgm:prSet presAssocID="{409F36BA-92EA-4EB1-89BA-462B49B21946}" presName="sibTrans" presStyleLbl="sibTrans2D1" presStyleIdx="3" presStyleCnt="4"/>
      <dgm:spPr/>
    </dgm:pt>
    <dgm:pt modelId="{5A37F82C-1136-45D1-8B40-A4F2210DE67D}" type="pres">
      <dgm:prSet presAssocID="{409F36BA-92EA-4EB1-89BA-462B49B21946}" presName="connectorText" presStyleLbl="sibTrans2D1" presStyleIdx="3" presStyleCnt="4"/>
      <dgm:spPr/>
    </dgm:pt>
    <dgm:pt modelId="{33CCC80A-2814-484B-91F5-F5C092B504C8}" type="pres">
      <dgm:prSet presAssocID="{6FE2EB49-2FCB-401F-B758-BDE55F08F02A}" presName="node" presStyleLbl="node1" presStyleIdx="4" presStyleCnt="5" custScaleX="120843" custScaleY="99011">
        <dgm:presLayoutVars>
          <dgm:bulletEnabled val="1"/>
        </dgm:presLayoutVars>
      </dgm:prSet>
      <dgm:spPr/>
    </dgm:pt>
  </dgm:ptLst>
  <dgm:cxnLst>
    <dgm:cxn modelId="{3D3A890E-594A-4164-B4BC-CD52DC159DFA}" type="presOf" srcId="{6FE2EB49-2FCB-401F-B758-BDE55F08F02A}" destId="{33CCC80A-2814-484B-91F5-F5C092B504C8}" srcOrd="0" destOrd="0" presId="urn:microsoft.com/office/officeart/2005/8/layout/process1"/>
    <dgm:cxn modelId="{854BC112-5885-47BA-91D7-45CD7479B98B}" type="presOf" srcId="{8075BEC2-DF08-42DB-B4F5-ECBE7C6D906D}" destId="{62A8C1F4-15D5-42CB-9623-89C1095E5C92}" srcOrd="0" destOrd="0" presId="urn:microsoft.com/office/officeart/2005/8/layout/process1"/>
    <dgm:cxn modelId="{2673AD18-5646-4587-909F-1734EE9775B0}" type="presOf" srcId="{409F36BA-92EA-4EB1-89BA-462B49B21946}" destId="{0B72D026-2274-4657-B200-9EC05ECF0870}" srcOrd="0" destOrd="0" presId="urn:microsoft.com/office/officeart/2005/8/layout/process1"/>
    <dgm:cxn modelId="{72AE4419-FFED-4179-986E-4691986242AA}" type="presOf" srcId="{F9467E77-39AB-429A-8869-6FC396389952}" destId="{D8468546-6688-4679-8D06-44B03E358229}" srcOrd="0" destOrd="0" presId="urn:microsoft.com/office/officeart/2005/8/layout/process1"/>
    <dgm:cxn modelId="{C6ECCC1F-C026-4FB1-BBFF-CFB2BAB99994}" srcId="{F9467E77-39AB-429A-8869-6FC396389952}" destId="{3423BBDA-F34B-481A-BAEF-22B66E0F2578}" srcOrd="1" destOrd="0" parTransId="{F1F89BB6-E2BB-43EF-BA81-FF2B21920E37}" sibTransId="{2337E4ED-CD2A-4D7E-BC77-8185BB997BD0}"/>
    <dgm:cxn modelId="{84963524-C4F3-454C-A226-404635D6EE8F}" srcId="{F9467E77-39AB-429A-8869-6FC396389952}" destId="{E05BC32F-06B4-4304-8CC7-A1DB04B5D6E5}" srcOrd="3" destOrd="0" parTransId="{CF8E18AF-C6EB-4244-B4B1-1730AD2222E8}" sibTransId="{409F36BA-92EA-4EB1-89BA-462B49B21946}"/>
    <dgm:cxn modelId="{D2064961-35BE-4D79-8FEE-D005FAFFEB7E}" type="presOf" srcId="{D63C18D9-DB83-42C2-9B73-97AD29BC7417}" destId="{B18E3692-45F6-47E9-B801-BFDD76C4BEF5}" srcOrd="0" destOrd="0" presId="urn:microsoft.com/office/officeart/2005/8/layout/process1"/>
    <dgm:cxn modelId="{ACC6FC43-946B-45F0-A39F-70EF3155A9C8}" srcId="{F9467E77-39AB-429A-8869-6FC396389952}" destId="{29D5A867-79D4-41D4-8B57-F72231E1DD6F}" srcOrd="0" destOrd="0" parTransId="{F853A0CE-6EF1-41EC-83FB-1E429561BB02}" sibTransId="{509479AF-27AA-4CC4-B38D-C4545D89B678}"/>
    <dgm:cxn modelId="{F9D82044-A13E-4D30-BF8C-64B2922E925A}" type="presOf" srcId="{509479AF-27AA-4CC4-B38D-C4545D89B678}" destId="{E8C82E8D-3F49-4339-9212-25F24664EFE1}" srcOrd="0" destOrd="0" presId="urn:microsoft.com/office/officeart/2005/8/layout/process1"/>
    <dgm:cxn modelId="{2076AB76-956A-4082-910C-0B27938D3B4D}" type="presOf" srcId="{409F36BA-92EA-4EB1-89BA-462B49B21946}" destId="{5A37F82C-1136-45D1-8B40-A4F2210DE67D}" srcOrd="1" destOrd="0" presId="urn:microsoft.com/office/officeart/2005/8/layout/process1"/>
    <dgm:cxn modelId="{EC308179-C980-4A1E-9724-53477F191BCB}" srcId="{F9467E77-39AB-429A-8869-6FC396389952}" destId="{6FE2EB49-2FCB-401F-B758-BDE55F08F02A}" srcOrd="4" destOrd="0" parTransId="{40C31C6C-02E8-4A13-89E2-17331ACA4783}" sibTransId="{76B4F5CE-C262-4423-991B-90A6DF35BC2A}"/>
    <dgm:cxn modelId="{04F6F091-F833-4D93-B23F-EC52DE46D7CC}" type="presOf" srcId="{E05BC32F-06B4-4304-8CC7-A1DB04B5D6E5}" destId="{60590ED5-82D9-4E03-A8C6-8FF8D584C6B9}" srcOrd="0" destOrd="0" presId="urn:microsoft.com/office/officeart/2005/8/layout/process1"/>
    <dgm:cxn modelId="{C62345A4-CE7A-4757-94DC-E7AAB8331F03}" type="presOf" srcId="{2337E4ED-CD2A-4D7E-BC77-8185BB997BD0}" destId="{BC3716DF-7CF5-495D-AD8B-AA47047E16ED}" srcOrd="1" destOrd="0" presId="urn:microsoft.com/office/officeart/2005/8/layout/process1"/>
    <dgm:cxn modelId="{A0F127A5-BE23-4CA3-8072-51C990608812}" type="presOf" srcId="{29D5A867-79D4-41D4-8B57-F72231E1DD6F}" destId="{48862AAF-4D2C-4CCA-A69A-DDC3C8BC0D5F}" srcOrd="0" destOrd="0" presId="urn:microsoft.com/office/officeart/2005/8/layout/process1"/>
    <dgm:cxn modelId="{6583BDB5-B96A-4F37-90C6-67F9826602F6}" type="presOf" srcId="{2337E4ED-CD2A-4D7E-BC77-8185BB997BD0}" destId="{FE231B83-E1DA-4E62-9945-9B3E4AB49AC7}" srcOrd="0" destOrd="0" presId="urn:microsoft.com/office/officeart/2005/8/layout/process1"/>
    <dgm:cxn modelId="{146D3ABB-79B7-460F-9551-46433E455BC8}" srcId="{F9467E77-39AB-429A-8869-6FC396389952}" destId="{8075BEC2-DF08-42DB-B4F5-ECBE7C6D906D}" srcOrd="2" destOrd="0" parTransId="{18795557-5851-483F-92BF-F392159B0891}" sibTransId="{D63C18D9-DB83-42C2-9B73-97AD29BC7417}"/>
    <dgm:cxn modelId="{1F05F5CE-E674-404F-9376-10F41ED590E0}" type="presOf" srcId="{3423BBDA-F34B-481A-BAEF-22B66E0F2578}" destId="{A5439203-47CB-4799-8D78-49EC15D59135}" srcOrd="0" destOrd="0" presId="urn:microsoft.com/office/officeart/2005/8/layout/process1"/>
    <dgm:cxn modelId="{A0472CE1-2A90-4A61-81A0-360FFB2E0682}" type="presOf" srcId="{D63C18D9-DB83-42C2-9B73-97AD29BC7417}" destId="{E7704C06-83C4-447F-AB25-1A2946618C81}" srcOrd="1" destOrd="0" presId="urn:microsoft.com/office/officeart/2005/8/layout/process1"/>
    <dgm:cxn modelId="{5C463FF4-6BDD-489D-A132-A49026F2A777}" type="presOf" srcId="{509479AF-27AA-4CC4-B38D-C4545D89B678}" destId="{C5A5DA51-9644-45BE-B126-8DA8AB58FE09}" srcOrd="1" destOrd="0" presId="urn:microsoft.com/office/officeart/2005/8/layout/process1"/>
    <dgm:cxn modelId="{CF9FC97B-B6B7-4C23-B1AA-7D6E78D40CF9}" type="presParOf" srcId="{D8468546-6688-4679-8D06-44B03E358229}" destId="{48862AAF-4D2C-4CCA-A69A-DDC3C8BC0D5F}" srcOrd="0" destOrd="0" presId="urn:microsoft.com/office/officeart/2005/8/layout/process1"/>
    <dgm:cxn modelId="{607A4F14-22E3-435D-845F-789DAB3EA0F0}" type="presParOf" srcId="{D8468546-6688-4679-8D06-44B03E358229}" destId="{E8C82E8D-3F49-4339-9212-25F24664EFE1}" srcOrd="1" destOrd="0" presId="urn:microsoft.com/office/officeart/2005/8/layout/process1"/>
    <dgm:cxn modelId="{C87BEBA0-D3FD-43AD-B782-1FBF006F6138}" type="presParOf" srcId="{E8C82E8D-3F49-4339-9212-25F24664EFE1}" destId="{C5A5DA51-9644-45BE-B126-8DA8AB58FE09}" srcOrd="0" destOrd="0" presId="urn:microsoft.com/office/officeart/2005/8/layout/process1"/>
    <dgm:cxn modelId="{BDA33AE9-B02C-4AB8-83D2-4BB63CC032A9}" type="presParOf" srcId="{D8468546-6688-4679-8D06-44B03E358229}" destId="{A5439203-47CB-4799-8D78-49EC15D59135}" srcOrd="2" destOrd="0" presId="urn:microsoft.com/office/officeart/2005/8/layout/process1"/>
    <dgm:cxn modelId="{ED824A80-F518-4680-9B7C-227208C4F5E2}" type="presParOf" srcId="{D8468546-6688-4679-8D06-44B03E358229}" destId="{FE231B83-E1DA-4E62-9945-9B3E4AB49AC7}" srcOrd="3" destOrd="0" presId="urn:microsoft.com/office/officeart/2005/8/layout/process1"/>
    <dgm:cxn modelId="{FF21918C-F2F9-4C89-9CE3-0BE5C0662E97}" type="presParOf" srcId="{FE231B83-E1DA-4E62-9945-9B3E4AB49AC7}" destId="{BC3716DF-7CF5-495D-AD8B-AA47047E16ED}" srcOrd="0" destOrd="0" presId="urn:microsoft.com/office/officeart/2005/8/layout/process1"/>
    <dgm:cxn modelId="{88A8B493-1A70-44C1-8F4D-74F09C484ABE}" type="presParOf" srcId="{D8468546-6688-4679-8D06-44B03E358229}" destId="{62A8C1F4-15D5-42CB-9623-89C1095E5C92}" srcOrd="4" destOrd="0" presId="urn:microsoft.com/office/officeart/2005/8/layout/process1"/>
    <dgm:cxn modelId="{802C3744-D2D7-4E99-9C65-009CABE63D1A}" type="presParOf" srcId="{D8468546-6688-4679-8D06-44B03E358229}" destId="{B18E3692-45F6-47E9-B801-BFDD76C4BEF5}" srcOrd="5" destOrd="0" presId="urn:microsoft.com/office/officeart/2005/8/layout/process1"/>
    <dgm:cxn modelId="{48345EE1-3823-49D4-A3A1-261545F2C31E}" type="presParOf" srcId="{B18E3692-45F6-47E9-B801-BFDD76C4BEF5}" destId="{E7704C06-83C4-447F-AB25-1A2946618C81}" srcOrd="0" destOrd="0" presId="urn:microsoft.com/office/officeart/2005/8/layout/process1"/>
    <dgm:cxn modelId="{29246CE8-6D2A-49C4-B0AC-AB52AB3D7E06}" type="presParOf" srcId="{D8468546-6688-4679-8D06-44B03E358229}" destId="{60590ED5-82D9-4E03-A8C6-8FF8D584C6B9}" srcOrd="6" destOrd="0" presId="urn:microsoft.com/office/officeart/2005/8/layout/process1"/>
    <dgm:cxn modelId="{80FE6B9A-248E-4DD6-A134-FD54B5F642C2}" type="presParOf" srcId="{D8468546-6688-4679-8D06-44B03E358229}" destId="{0B72D026-2274-4657-B200-9EC05ECF0870}" srcOrd="7" destOrd="0" presId="urn:microsoft.com/office/officeart/2005/8/layout/process1"/>
    <dgm:cxn modelId="{5FF74E34-D519-4329-B276-3D31CAFCE8E1}" type="presParOf" srcId="{0B72D026-2274-4657-B200-9EC05ECF0870}" destId="{5A37F82C-1136-45D1-8B40-A4F2210DE67D}" srcOrd="0" destOrd="0" presId="urn:microsoft.com/office/officeart/2005/8/layout/process1"/>
    <dgm:cxn modelId="{1CBAA95F-F77D-4837-A131-B1179E015BAD}" type="presParOf" srcId="{D8468546-6688-4679-8D06-44B03E358229}" destId="{33CCC80A-2814-484B-91F5-F5C092B504C8}"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62AAF-4D2C-4CCA-A69A-DDC3C8BC0D5F}">
      <dsp:nvSpPr>
        <dsp:cNvPr id="0" name=""/>
        <dsp:cNvSpPr/>
      </dsp:nvSpPr>
      <dsp:spPr>
        <a:xfrm>
          <a:off x="9477" y="1935919"/>
          <a:ext cx="1412988" cy="1006754"/>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IBM Plex Sans" panose="020B0503050203000203" pitchFamily="34" charset="0"/>
            </a:rPr>
            <a:t>Image Acquisition</a:t>
          </a:r>
        </a:p>
      </dsp:txBody>
      <dsp:txXfrm>
        <a:off x="38964" y="1965406"/>
        <a:ext cx="1354014" cy="947780"/>
      </dsp:txXfrm>
    </dsp:sp>
    <dsp:sp modelId="{E8C82E8D-3F49-4339-9212-25F24664EFE1}">
      <dsp:nvSpPr>
        <dsp:cNvPr id="0" name=""/>
        <dsp:cNvSpPr/>
      </dsp:nvSpPr>
      <dsp:spPr>
        <a:xfrm>
          <a:off x="1563764" y="2264085"/>
          <a:ext cx="299553" cy="35042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a:off x="1563764" y="2334169"/>
        <a:ext cx="209687" cy="210253"/>
      </dsp:txXfrm>
    </dsp:sp>
    <dsp:sp modelId="{A5439203-47CB-4799-8D78-49EC15D59135}">
      <dsp:nvSpPr>
        <dsp:cNvPr id="0" name=""/>
        <dsp:cNvSpPr/>
      </dsp:nvSpPr>
      <dsp:spPr>
        <a:xfrm>
          <a:off x="1987661" y="1935919"/>
          <a:ext cx="1412988" cy="1006754"/>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IBM Plex Sans" panose="020B0503050203000203" pitchFamily="34" charset="0"/>
            </a:rPr>
            <a:t>Pre-Processing</a:t>
          </a:r>
        </a:p>
      </dsp:txBody>
      <dsp:txXfrm>
        <a:off x="2017148" y="1965406"/>
        <a:ext cx="1354014" cy="947780"/>
      </dsp:txXfrm>
    </dsp:sp>
    <dsp:sp modelId="{FE231B83-E1DA-4E62-9945-9B3E4AB49AC7}">
      <dsp:nvSpPr>
        <dsp:cNvPr id="0" name=""/>
        <dsp:cNvSpPr/>
      </dsp:nvSpPr>
      <dsp:spPr>
        <a:xfrm>
          <a:off x="3541948" y="2264085"/>
          <a:ext cx="299553" cy="35042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a:off x="3541948" y="2334169"/>
        <a:ext cx="209687" cy="210253"/>
      </dsp:txXfrm>
    </dsp:sp>
    <dsp:sp modelId="{62A8C1F4-15D5-42CB-9623-89C1095E5C92}">
      <dsp:nvSpPr>
        <dsp:cNvPr id="0" name=""/>
        <dsp:cNvSpPr/>
      </dsp:nvSpPr>
      <dsp:spPr>
        <a:xfrm>
          <a:off x="3965844" y="1872242"/>
          <a:ext cx="1643065" cy="1134108"/>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IBM Plex Sans" panose="020B0503050203000203" pitchFamily="34" charset="0"/>
            </a:rPr>
            <a:t>Segmentation</a:t>
          </a:r>
        </a:p>
      </dsp:txBody>
      <dsp:txXfrm>
        <a:off x="3999061" y="1905459"/>
        <a:ext cx="1576631" cy="1067674"/>
      </dsp:txXfrm>
    </dsp:sp>
    <dsp:sp modelId="{B18E3692-45F6-47E9-B801-BFDD76C4BEF5}">
      <dsp:nvSpPr>
        <dsp:cNvPr id="0" name=""/>
        <dsp:cNvSpPr/>
      </dsp:nvSpPr>
      <dsp:spPr>
        <a:xfrm>
          <a:off x="5750208" y="2264085"/>
          <a:ext cx="299553" cy="35042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a:off x="5750208" y="2334169"/>
        <a:ext cx="209687" cy="210253"/>
      </dsp:txXfrm>
    </dsp:sp>
    <dsp:sp modelId="{60590ED5-82D9-4E03-A8C6-8FF8D584C6B9}">
      <dsp:nvSpPr>
        <dsp:cNvPr id="0" name=""/>
        <dsp:cNvSpPr/>
      </dsp:nvSpPr>
      <dsp:spPr>
        <a:xfrm>
          <a:off x="6174105" y="1935919"/>
          <a:ext cx="1412988" cy="1006754"/>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IBM Plex Sans" panose="020B0503050203000203" pitchFamily="34" charset="0"/>
            </a:rPr>
            <a:t>Feature Extraction &amp; Selection</a:t>
          </a:r>
        </a:p>
      </dsp:txBody>
      <dsp:txXfrm>
        <a:off x="6203592" y="1965406"/>
        <a:ext cx="1354014" cy="947780"/>
      </dsp:txXfrm>
    </dsp:sp>
    <dsp:sp modelId="{0B72D026-2274-4657-B200-9EC05ECF0870}">
      <dsp:nvSpPr>
        <dsp:cNvPr id="0" name=""/>
        <dsp:cNvSpPr/>
      </dsp:nvSpPr>
      <dsp:spPr>
        <a:xfrm>
          <a:off x="7728392" y="2264085"/>
          <a:ext cx="299553" cy="35042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a:off x="7728392" y="2334169"/>
        <a:ext cx="209687" cy="210253"/>
      </dsp:txXfrm>
    </dsp:sp>
    <dsp:sp modelId="{33CCC80A-2814-484B-91F5-F5C092B504C8}">
      <dsp:nvSpPr>
        <dsp:cNvPr id="0" name=""/>
        <dsp:cNvSpPr/>
      </dsp:nvSpPr>
      <dsp:spPr>
        <a:xfrm>
          <a:off x="8152289" y="1940897"/>
          <a:ext cx="1707497" cy="996797"/>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Classification</a:t>
          </a:r>
        </a:p>
      </dsp:txBody>
      <dsp:txXfrm>
        <a:off x="8181484" y="1970092"/>
        <a:ext cx="1649107" cy="93840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02"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lvl1pPr defTabSz="968375" fontAlgn="base">
              <a:defRPr sz="1300">
                <a:latin typeface="Arial" charset="0"/>
                <a:ea typeface="宋体" pitchFamily="2" charset="-122"/>
              </a:defRPr>
            </a:lvl1pPr>
          </a:lstStyle>
          <a:p>
            <a:pPr>
              <a:defRPr/>
            </a:pPr>
            <a:r>
              <a:rPr lang="zh-CN" altLang="en-US" dirty="0">
                <a:latin typeface="微软雅黑" panose="020B0503020204020204" pitchFamily="82" charset="2"/>
              </a:rPr>
              <a:t>请将此处改为本章标题</a:t>
            </a:r>
            <a:endParaRPr lang="en-US" altLang="zh-CN" dirty="0">
              <a:latin typeface="微软雅黑" panose="020B0503020204020204" pitchFamily="82" charset="2"/>
            </a:endParaRPr>
          </a:p>
        </p:txBody>
      </p:sp>
      <p:sp>
        <p:nvSpPr>
          <p:cNvPr id="512003" name="Rectangle 3"/>
          <p:cNvSpPr>
            <a:spLocks noGrp="1" noChangeArrowheads="1"/>
          </p:cNvSpPr>
          <p:nvPr>
            <p:ph type="dt" sz="quarter" idx="1"/>
          </p:nvPr>
        </p:nvSpPr>
        <p:spPr bwMode="auto">
          <a:xfrm>
            <a:off x="4021138" y="0"/>
            <a:ext cx="3076575" cy="512763"/>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lvl1pPr algn="r" defTabSz="968375" fontAlgn="base">
              <a:defRPr sz="1300">
                <a:latin typeface="Arial" charset="0"/>
                <a:ea typeface="宋体" pitchFamily="2" charset="-122"/>
              </a:defRPr>
            </a:lvl1pPr>
          </a:lstStyle>
          <a:p>
            <a:pPr>
              <a:defRPr/>
            </a:pPr>
            <a:endParaRPr lang="en-US" altLang="zh-CN" dirty="0">
              <a:latin typeface="微软雅黑" panose="020B0503020204020204" pitchFamily="82" charset="2"/>
            </a:endParaRPr>
          </a:p>
        </p:txBody>
      </p:sp>
      <p:sp>
        <p:nvSpPr>
          <p:cNvPr id="512004" name="Rectangle 4"/>
          <p:cNvSpPr>
            <a:spLocks noGrp="1" noChangeArrowheads="1"/>
          </p:cNvSpPr>
          <p:nvPr>
            <p:ph type="ftr" sz="quarter" idx="2"/>
          </p:nvPr>
        </p:nvSpPr>
        <p:spPr bwMode="auto">
          <a:xfrm>
            <a:off x="0" y="9720263"/>
            <a:ext cx="3076575" cy="512762"/>
          </a:xfrm>
          <a:prstGeom prst="rect">
            <a:avLst/>
          </a:prstGeom>
          <a:noFill/>
          <a:ln w="9525">
            <a:noFill/>
            <a:miter lim="800000"/>
            <a:headEnd/>
            <a:tailEnd/>
          </a:ln>
          <a:effectLst/>
        </p:spPr>
        <p:txBody>
          <a:bodyPr vert="horz" wrap="square" lIns="96791" tIns="48396" rIns="96791" bIns="48396" numCol="1" anchor="b" anchorCtr="0" compatLnSpc="1">
            <a:prstTxWarp prst="textNoShape">
              <a:avLst/>
            </a:prstTxWarp>
          </a:bodyPr>
          <a:lstStyle>
            <a:lvl1pPr defTabSz="968375" fontAlgn="base">
              <a:defRPr sz="1300">
                <a:latin typeface="Arial" charset="0"/>
                <a:ea typeface="宋体" pitchFamily="2" charset="-122"/>
              </a:defRPr>
            </a:lvl1pPr>
          </a:lstStyle>
          <a:p>
            <a:pPr>
              <a:defRPr/>
            </a:pPr>
            <a:endParaRPr lang="en-US" altLang="zh-CN" dirty="0">
              <a:latin typeface="微软雅黑" panose="020B0503020204020204" pitchFamily="82" charset="2"/>
            </a:endParaRPr>
          </a:p>
        </p:txBody>
      </p:sp>
      <p:sp>
        <p:nvSpPr>
          <p:cNvPr id="512005" name="Rectangle 5"/>
          <p:cNvSpPr>
            <a:spLocks noGrp="1" noChangeArrowheads="1"/>
          </p:cNvSpPr>
          <p:nvPr>
            <p:ph type="sldNum" sz="quarter" idx="3"/>
          </p:nvPr>
        </p:nvSpPr>
        <p:spPr bwMode="auto">
          <a:xfrm>
            <a:off x="4021138" y="9720263"/>
            <a:ext cx="3076575" cy="512762"/>
          </a:xfrm>
          <a:prstGeom prst="rect">
            <a:avLst/>
          </a:prstGeom>
          <a:noFill/>
          <a:ln w="9525">
            <a:noFill/>
            <a:miter lim="800000"/>
            <a:headEnd/>
            <a:tailEnd/>
          </a:ln>
          <a:effectLst/>
        </p:spPr>
        <p:txBody>
          <a:bodyPr vert="horz" wrap="square" lIns="96791" tIns="48396" rIns="96791" bIns="48396" numCol="1" anchor="b" anchorCtr="0" compatLnSpc="1">
            <a:prstTxWarp prst="textNoShape">
              <a:avLst/>
            </a:prstTxWarp>
          </a:bodyPr>
          <a:lstStyle>
            <a:lvl1pPr algn="r" defTabSz="968375" fontAlgn="base">
              <a:defRPr sz="1300">
                <a:latin typeface="Arial" charset="0"/>
                <a:ea typeface="宋体" pitchFamily="2" charset="-122"/>
              </a:defRPr>
            </a:lvl1pPr>
          </a:lstStyle>
          <a:p>
            <a:pPr>
              <a:defRPr/>
            </a:pPr>
            <a:fld id="{DFB0E886-5559-4133-9D2D-4B2631545D0E}" type="slidenum">
              <a:rPr lang="en-US" altLang="zh-CN">
                <a:latin typeface="微软雅黑" panose="020B0503020204020204" pitchFamily="82" charset="2"/>
              </a:rPr>
              <a:pPr>
                <a:defRPr/>
              </a:pPr>
              <a:t>‹#›</a:t>
            </a:fld>
            <a:endParaRPr lang="en-US" altLang="zh-CN" dirty="0">
              <a:latin typeface="微软雅黑" panose="020B0503020204020204" pitchFamily="82" charset="2"/>
            </a:endParaRPr>
          </a:p>
        </p:txBody>
      </p:sp>
    </p:spTree>
    <p:extLst>
      <p:ext uri="{BB962C8B-B14F-4D97-AF65-F5344CB8AC3E}">
        <p14:creationId xmlns:p14="http://schemas.microsoft.com/office/powerpoint/2010/main" val="28947443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4"/>
          <p:cNvSpPr>
            <a:spLocks noGrp="1" noRot="1" noChangeAspect="1" noChangeArrowheads="1" noTextEdit="1"/>
          </p:cNvSpPr>
          <p:nvPr>
            <p:ph type="sldImg" idx="2"/>
          </p:nvPr>
        </p:nvSpPr>
        <p:spPr bwMode="auto">
          <a:xfrm>
            <a:off x="125413" y="768350"/>
            <a:ext cx="6840537" cy="3848100"/>
          </a:xfrm>
          <a:prstGeom prst="rect">
            <a:avLst/>
          </a:prstGeom>
          <a:noFill/>
          <a:ln w="9525">
            <a:solidFill>
              <a:srgbClr val="000000"/>
            </a:solidFill>
            <a:miter lim="800000"/>
            <a:headEnd/>
            <a:tailEnd/>
          </a:ln>
        </p:spPr>
      </p:sp>
      <p:sp>
        <p:nvSpPr>
          <p:cNvPr id="14341" name="Rectangle 5"/>
          <p:cNvSpPr>
            <a:spLocks noGrp="1" noChangeArrowheads="1"/>
          </p:cNvSpPr>
          <p:nvPr>
            <p:ph type="body" sz="quarter" idx="3"/>
          </p:nvPr>
        </p:nvSpPr>
        <p:spPr bwMode="auto">
          <a:xfrm>
            <a:off x="684212" y="4833938"/>
            <a:ext cx="5724525" cy="4891880"/>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p>
            <a:pPr lvl="0"/>
            <a:r>
              <a:rPr lang="en-US" altLang="zh-CN" noProof="0" dirty="0"/>
              <a:t>Click here to add content</a:t>
            </a:r>
          </a:p>
          <a:p>
            <a:pPr lvl="1"/>
            <a:r>
              <a:rPr lang="en-US" altLang="zh-CN" noProof="0" dirty="0"/>
              <a:t>Click here to add content</a:t>
            </a:r>
          </a:p>
          <a:p>
            <a:pPr lvl="2"/>
            <a:r>
              <a:rPr lang="en-US" altLang="zh-CN" noProof="0" dirty="0"/>
              <a:t>Click here to add content</a:t>
            </a:r>
          </a:p>
        </p:txBody>
      </p:sp>
    </p:spTree>
    <p:extLst>
      <p:ext uri="{BB962C8B-B14F-4D97-AF65-F5344CB8AC3E}">
        <p14:creationId xmlns:p14="http://schemas.microsoft.com/office/powerpoint/2010/main" val="688167284"/>
      </p:ext>
    </p:extLst>
  </p:cSld>
  <p:clrMap bg1="lt1" tx1="dk1" bg2="lt2" tx2="dk2" accent1="accent1" accent2="accent2" accent3="accent3" accent4="accent4" accent5="accent5" accent6="accent6" hlink="hlink" folHlink="folHlink"/>
  <p:hf hdr="0" dt="0"/>
  <p:notesStyle>
    <a:lvl1pPr marL="180975" indent="-180975" algn="l" rtl="0" eaLnBrk="1" fontAlgn="base" hangingPunct="1">
      <a:lnSpc>
        <a:spcPct val="125000"/>
      </a:lnSpc>
      <a:spcBef>
        <a:spcPct val="0"/>
      </a:spcBef>
      <a:spcAft>
        <a:spcPts val="600"/>
      </a:spcAft>
      <a:buSzPct val="60000"/>
      <a:buFont typeface="Wingdings" pitchFamily="2" charset="2"/>
      <a:buChar char="l"/>
      <a:defRPr sz="1100" kern="1200">
        <a:solidFill>
          <a:schemeClr val="tx1"/>
        </a:solidFill>
        <a:latin typeface="FrutigerNext LT Regular" pitchFamily="34" charset="0"/>
        <a:ea typeface="华文细黑" pitchFamily="2" charset="-122"/>
        <a:cs typeface="+mn-cs"/>
      </a:defRPr>
    </a:lvl1pPr>
    <a:lvl2pPr marL="541338" indent="-180975" algn="l" rtl="0" eaLnBrk="1" fontAlgn="base" hangingPunct="1">
      <a:lnSpc>
        <a:spcPct val="125000"/>
      </a:lnSpc>
      <a:spcBef>
        <a:spcPct val="0"/>
      </a:spcBef>
      <a:spcAft>
        <a:spcPts val="600"/>
      </a:spcAft>
      <a:buSzPct val="50000"/>
      <a:buFont typeface="Wingdings" pitchFamily="2" charset="2"/>
      <a:buChar char="p"/>
      <a:defRPr sz="1100" kern="1200">
        <a:solidFill>
          <a:schemeClr val="tx1"/>
        </a:solidFill>
        <a:latin typeface="FrutigerNext LT Regular" pitchFamily="34" charset="0"/>
        <a:ea typeface="华文细黑" pitchFamily="2" charset="-122"/>
        <a:cs typeface="+mn-cs"/>
      </a:defRPr>
    </a:lvl2pPr>
    <a:lvl3pPr marL="895350" indent="-174625" algn="l" rtl="0" eaLnBrk="1" fontAlgn="base" hangingPunct="1">
      <a:lnSpc>
        <a:spcPct val="125000"/>
      </a:lnSpc>
      <a:spcBef>
        <a:spcPct val="0"/>
      </a:spcBef>
      <a:spcAft>
        <a:spcPts val="600"/>
      </a:spcAft>
      <a:buSzPct val="50000"/>
      <a:buFont typeface="Wingdings" pitchFamily="2" charset="2"/>
      <a:buChar char="n"/>
      <a:defRPr sz="1100" kern="1200">
        <a:solidFill>
          <a:schemeClr val="tx1"/>
        </a:solidFill>
        <a:latin typeface="FrutigerNext LT Regular" pitchFamily="34" charset="0"/>
        <a:ea typeface="华文细黑" pitchFamily="2" charset="-122"/>
        <a:cs typeface="+mn-cs"/>
      </a:defRPr>
    </a:lvl3pPr>
    <a:lvl4pPr marL="16002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4pPr>
    <a:lvl5pPr marL="2057400" indent="-228600" algn="just" rtl="0" eaLnBrk="0" fontAlgn="base" hangingPunct="0">
      <a:spcBef>
        <a:spcPct val="30000"/>
      </a:spcBef>
      <a:spcAft>
        <a:spcPct val="0"/>
      </a:spcAft>
      <a:defRPr sz="11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431" userDrawn="1">
          <p15:clr>
            <a:srgbClr val="A4A3A4"/>
          </p15:clr>
        </p15:guide>
        <p15:guide id="2" pos="4037" userDrawn="1">
          <p15:clr>
            <a:srgbClr val="A4A3A4"/>
          </p15:clr>
        </p15:guide>
        <p15:guide id="3" orient="horz" pos="3045" userDrawn="1">
          <p15:clr>
            <a:srgbClr val="A4A3A4"/>
          </p15:clr>
        </p15:guide>
        <p15:guide id="4" orient="horz" pos="482" userDrawn="1">
          <p15:clr>
            <a:srgbClr val="A4A3A4"/>
          </p15:clr>
        </p15:guide>
        <p15:guide id="5" orient="horz" pos="3181" userDrawn="1">
          <p15:clr>
            <a:srgbClr val="A4A3A4"/>
          </p15:clr>
        </p15:guide>
        <p15:guide id="6" orient="horz" pos="2908" userDrawn="1">
          <p15:clr>
            <a:srgbClr val="A4A3A4"/>
          </p15:clr>
        </p15:guide>
        <p15:guide id="7" pos="612" userDrawn="1">
          <p15:clr>
            <a:srgbClr val="A4A3A4"/>
          </p15:clr>
        </p15:guide>
        <p15:guide id="8" pos="3855" userDrawn="1">
          <p15:clr>
            <a:srgbClr val="A4A3A4"/>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ibm.com/topics/digital-asset-managemen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mathworks.com/discovery/edge-detection.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ibm.com/cloud/watson-studio/deep-learn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xfrm>
            <a:off x="142875" y="760413"/>
            <a:ext cx="6818313" cy="3836987"/>
          </a:xfrm>
          <a:ln/>
        </p:spPr>
      </p:sp>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48202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0" marR="0">
              <a:spcBef>
                <a:spcPts val="600"/>
              </a:spcBef>
              <a:spcAft>
                <a:spcPts val="600"/>
              </a:spcAft>
            </a:pPr>
            <a:r>
              <a:rPr lang="en-GB" sz="1800" b="1" dirty="0">
                <a:effectLst/>
                <a:latin typeface="Arial" panose="020B0604020202020204" pitchFamily="34" charset="0"/>
                <a:ea typeface="MS Mincho" panose="02020609040205080304" pitchFamily="49" charset="-128"/>
                <a:cs typeface="Times New Roman" panose="02020603050405020304" pitchFamily="18" charset="0"/>
              </a:rPr>
              <a:t>Content-based image retrieval </a:t>
            </a:r>
            <a:r>
              <a:rPr lang="en-GB" sz="1800" dirty="0">
                <a:effectLst/>
                <a:latin typeface="Arial" panose="020B0604020202020204" pitchFamily="34" charset="0"/>
                <a:ea typeface="MS Mincho" panose="02020609040205080304" pitchFamily="49" charset="-128"/>
                <a:cs typeface="Times New Roman" panose="02020603050405020304" pitchFamily="18" charset="0"/>
              </a:rPr>
              <a:t>or “query-by image content” (</a:t>
            </a:r>
            <a:r>
              <a:rPr lang="en-GB" sz="1800" dirty="0" err="1">
                <a:effectLst/>
                <a:latin typeface="Arial" panose="020B0604020202020204" pitchFamily="34" charset="0"/>
                <a:ea typeface="MS Mincho" panose="02020609040205080304" pitchFamily="49" charset="-128"/>
                <a:cs typeface="Times New Roman" panose="02020603050405020304" pitchFamily="18" charset="0"/>
              </a:rPr>
              <a:t>QBIC</a:t>
            </a:r>
            <a:r>
              <a:rPr lang="en-GB" sz="1800" dirty="0">
                <a:effectLst/>
                <a:latin typeface="Arial" panose="020B0604020202020204" pitchFamily="34" charset="0"/>
                <a:ea typeface="MS Mincho" panose="02020609040205080304" pitchFamily="49" charset="-128"/>
                <a:cs typeface="Times New Roman" panose="02020603050405020304" pitchFamily="18" charset="0"/>
              </a:rPr>
              <a:t>) is the retrieval of images from a database by using an image as a query. IBM was one of the pioneers in developing </a:t>
            </a:r>
            <a:r>
              <a:rPr lang="en-GB" sz="1800" dirty="0" err="1">
                <a:effectLst/>
                <a:latin typeface="Arial" panose="020B0604020202020204" pitchFamily="34" charset="0"/>
                <a:ea typeface="MS Mincho" panose="02020609040205080304" pitchFamily="49" charset="-128"/>
                <a:cs typeface="Times New Roman" panose="02020603050405020304" pitchFamily="18" charset="0"/>
              </a:rPr>
              <a:t>QBIC</a:t>
            </a:r>
            <a:r>
              <a:rPr lang="en-GB" sz="1800" dirty="0">
                <a:effectLst/>
                <a:latin typeface="Arial" panose="020B0604020202020204" pitchFamily="34" charset="0"/>
                <a:ea typeface="MS Mincho" panose="02020609040205080304" pitchFamily="49" charset="-128"/>
                <a:cs typeface="Times New Roman" panose="02020603050405020304" pitchFamily="18" charset="0"/>
              </a:rPr>
              <a:t> at the IBM Almaden Research </a:t>
            </a:r>
            <a:r>
              <a:rPr lang="en-US" sz="1800" dirty="0">
                <a:effectLst/>
                <a:latin typeface="Arial" panose="020B0604020202020204" pitchFamily="34" charset="0"/>
                <a:ea typeface="MS Mincho" panose="02020609040205080304" pitchFamily="49" charset="-128"/>
                <a:cs typeface="Times New Roman" panose="02020603050405020304" pitchFamily="18" charset="0"/>
              </a:rPr>
              <a:t>Center</a:t>
            </a:r>
            <a:r>
              <a:rPr lang="en-GB" sz="1800" dirty="0">
                <a:effectLst/>
                <a:latin typeface="Arial" panose="020B0604020202020204" pitchFamily="34" charset="0"/>
                <a:ea typeface="MS Mincho" panose="02020609040205080304" pitchFamily="49" charset="-128"/>
                <a:cs typeface="Times New Roman" panose="02020603050405020304" pitchFamily="18" charset="0"/>
              </a:rPr>
              <a:t>. "Content-based" refers to actual feature contents of the image like </a:t>
            </a:r>
            <a:r>
              <a:rPr lang="en-US" sz="1800" dirty="0">
                <a:effectLst/>
                <a:latin typeface="Arial" panose="020B0604020202020204" pitchFamily="34" charset="0"/>
                <a:ea typeface="MS Mincho" panose="02020609040205080304" pitchFamily="49" charset="-128"/>
                <a:cs typeface="Times New Roman" panose="02020603050405020304" pitchFamily="18" charset="0"/>
              </a:rPr>
              <a:t>colors</a:t>
            </a:r>
            <a:r>
              <a:rPr lang="en-GB" sz="1800" dirty="0">
                <a:effectLst/>
                <a:latin typeface="Arial" panose="020B0604020202020204" pitchFamily="34" charset="0"/>
                <a:ea typeface="MS Mincho" panose="02020609040205080304" pitchFamily="49" charset="-128"/>
                <a:cs typeface="Times New Roman" panose="02020603050405020304" pitchFamily="18" charset="0"/>
              </a:rPr>
              <a:t>, shapes, and textures. Other image retrieval systems rely on image metadata such as keywords, tags, or descriptions that are associated with the image instead of image content. Content-based image retrieval is preferred because searches that rely purely on metadata depend on the quality of annotation. </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Content-based image retrieval uses computer vision to browse, search, and retrieve images from large data stores, based on the content of the images rather than metadata tags associated with them. This task can incorporate automatic image annotation that replaces manual image tagging. These tasks can be used for </a:t>
            </a:r>
            <a:r>
              <a:rPr lang="en-US" sz="1800" u="sng" dirty="0">
                <a:solidFill>
                  <a:srgbClr val="0000FF"/>
                </a:solidFill>
                <a:effectLst/>
                <a:latin typeface="Arial" panose="020B0604020202020204" pitchFamily="34" charset="0"/>
                <a:ea typeface="MS Mincho" panose="02020609040205080304" pitchFamily="49" charset="-128"/>
                <a:cs typeface="Times New Roman" panose="02020603050405020304" pitchFamily="18" charset="0"/>
                <a:hlinkClick r:id="rId3"/>
              </a:rPr>
              <a:t>digital asset management</a:t>
            </a:r>
            <a:r>
              <a:rPr lang="en-US" sz="1800" dirty="0">
                <a:effectLst/>
                <a:latin typeface="Arial" panose="020B0604020202020204" pitchFamily="34" charset="0"/>
                <a:ea typeface="MS Mincho" panose="02020609040205080304" pitchFamily="49" charset="-128"/>
                <a:cs typeface="Times New Roman" panose="02020603050405020304" pitchFamily="18" charset="0"/>
              </a:rPr>
              <a:t> systems and can increase the accuracy of search and retrieval. </a:t>
            </a:r>
          </a:p>
          <a:p>
            <a:pPr marL="0" marR="0">
              <a:spcBef>
                <a:spcPts val="600"/>
              </a:spcBef>
              <a:spcAft>
                <a:spcPts val="600"/>
              </a:spcAft>
            </a:pPr>
            <a:r>
              <a:rPr lang="en-GB" sz="1800" b="1" dirty="0">
                <a:effectLst/>
                <a:latin typeface="Arial" panose="020B0604020202020204" pitchFamily="34" charset="0"/>
                <a:ea typeface="MS Mincho" panose="02020609040205080304" pitchFamily="49" charset="-128"/>
                <a:cs typeface="Times New Roman" panose="02020603050405020304" pitchFamily="18" charset="0"/>
              </a:rPr>
              <a:t>Optical character recognition (OCR): </a:t>
            </a:r>
            <a:r>
              <a:rPr lang="en-GB" sz="1800" dirty="0">
                <a:effectLst/>
                <a:latin typeface="Arial" panose="020B0604020202020204" pitchFamily="34" charset="0"/>
                <a:ea typeface="MS Mincho" panose="02020609040205080304" pitchFamily="49" charset="-128"/>
                <a:cs typeface="Times New Roman" panose="02020603050405020304" pitchFamily="18" charset="0"/>
              </a:rPr>
              <a:t>Scan papers and hand-written forms, identify the characters in them, and transform them into digital format (strings). </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 </a:t>
            </a:r>
          </a:p>
          <a:p>
            <a:r>
              <a:rPr lang="en-US" b="1" dirty="0"/>
              <a:t>References</a:t>
            </a:r>
            <a:r>
              <a:rPr lang="en-US" dirty="0"/>
              <a:t>:</a:t>
            </a:r>
          </a:p>
          <a:p>
            <a:r>
              <a:rPr lang="en-US" dirty="0">
                <a:effectLst/>
                <a:latin typeface="Arial" panose="020B0604020202020204" pitchFamily="34" charset="0"/>
              </a:rPr>
              <a:t>Content-based Multimedia Information Retrieval: State of the Art and Challenges</a:t>
            </a:r>
            <a:br>
              <a:rPr lang="en-US" dirty="0"/>
            </a:br>
            <a:r>
              <a:rPr lang="en-US" dirty="0"/>
              <a:t>http://www.ugmode.com/prior_art/lew2006cbm.pdf</a:t>
            </a:r>
          </a:p>
          <a:p>
            <a:r>
              <a:rPr lang="en-US" dirty="0"/>
              <a:t>What is computer vision? </a:t>
            </a:r>
          </a:p>
          <a:p>
            <a:r>
              <a:rPr lang="en-US" dirty="0"/>
              <a:t>https://www.ibm.com/topics/computer-vision?mhsrc=ibmsearch_a&amp;mhq=object%20detection</a:t>
            </a:r>
          </a:p>
          <a:p>
            <a:r>
              <a:rPr lang="en-US" dirty="0"/>
              <a:t>Digital Asset Management</a:t>
            </a:r>
          </a:p>
          <a:p>
            <a:r>
              <a:rPr lang="en-US" dirty="0"/>
              <a:t>https://www.ibm.com/topics/digital-asset-management</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672777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a:spcAft>
                <a:spcPts val="1070"/>
              </a:spcAft>
            </a:pPr>
            <a:r>
              <a:rPr lang="en-GB" b="1" dirty="0"/>
              <a:t>Image restoration: </a:t>
            </a:r>
            <a:r>
              <a:rPr lang="en-GB" dirty="0"/>
              <a:t>Fixing and restoring images that are corrupted by noise, such as motion blur, to their default state. </a:t>
            </a:r>
          </a:p>
          <a:p>
            <a:pPr>
              <a:spcAft>
                <a:spcPts val="1070"/>
              </a:spcAft>
            </a:pPr>
            <a:r>
              <a:rPr lang="en-GB" b="1" dirty="0"/>
              <a:t>Scene reconstruction: </a:t>
            </a:r>
            <a:r>
              <a:rPr lang="en-GB" dirty="0"/>
              <a:t>Creation of 3D model by supplying the system with multiple 2D images from different views. The computer constructs a 3D model based on those images.</a:t>
            </a:r>
          </a:p>
          <a:p>
            <a:pPr>
              <a:spcAft>
                <a:spcPts val="1070"/>
              </a:spcAft>
            </a:pPr>
            <a:endParaRPr lang="en-GB" dirty="0"/>
          </a:p>
          <a:p>
            <a:pPr>
              <a:spcAft>
                <a:spcPts val="1070"/>
              </a:spcAft>
            </a:pPr>
            <a:r>
              <a:rPr lang="en-GB" b="1" dirty="0"/>
              <a:t>References</a:t>
            </a:r>
            <a:r>
              <a:rPr lang="en-GB" dirty="0"/>
              <a:t>:</a:t>
            </a:r>
          </a:p>
          <a:p>
            <a:pPr marL="0" marR="0" lvl="0" indent="0" algn="l" defTabSz="914400" rtl="0" eaLnBrk="0" fontAlgn="base" latinLnBrk="0" hangingPunct="0">
              <a:lnSpc>
                <a:spcPct val="100000"/>
              </a:lnSpc>
              <a:spcBef>
                <a:spcPct val="30000"/>
              </a:spcBef>
              <a:spcAft>
                <a:spcPts val="1070"/>
              </a:spcAft>
              <a:buClrTx/>
              <a:buSzTx/>
              <a:buFontTx/>
              <a:buNone/>
              <a:tabLst/>
              <a:defRPr/>
            </a:pPr>
            <a:r>
              <a:rPr lang="en-US" b="0" dirty="0"/>
              <a:t>Computer vision</a:t>
            </a:r>
            <a:endParaRPr lang="en-GB" dirty="0"/>
          </a:p>
          <a:p>
            <a:pPr defTabSz="815462">
              <a:spcAft>
                <a:spcPts val="1070"/>
              </a:spcAft>
              <a:defRPr/>
            </a:pPr>
            <a:r>
              <a:rPr lang="en-GB" sz="1200" dirty="0"/>
              <a:t>https://en.wikipedia.org/wiki/Computer_vision</a:t>
            </a:r>
          </a:p>
          <a:p>
            <a:pPr defTabSz="815462">
              <a:spcAft>
                <a:spcPts val="1070"/>
              </a:spcAft>
              <a:defRPr/>
            </a:pPr>
            <a:r>
              <a:rPr lang="en-GB" sz="1200" dirty="0"/>
              <a:t>APA image citation:  </a:t>
            </a:r>
            <a:r>
              <a:rPr lang="en-US" dirty="0"/>
              <a:t>Sinha, S. N., Steedly, D., Szeliski, R., Agrawala, M., &amp; Pollefeys, M. (2008, December). Interactive 3D architectural modeling from unordered photo collections. In </a:t>
            </a:r>
            <a:r>
              <a:rPr lang="en-US" i="1" dirty="0"/>
              <a:t>ACM Transactions on Graphics (TOG)</a:t>
            </a:r>
            <a:r>
              <a:rPr lang="en-US" dirty="0"/>
              <a:t> (Vol. 27, No. 5, p. 159). ACM.</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524519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a:spcAft>
                <a:spcPts val="1070"/>
              </a:spcAft>
            </a:pPr>
            <a:r>
              <a:rPr lang="en-GB" b="0" dirty="0"/>
              <a:t>This slide provides examples</a:t>
            </a:r>
            <a:r>
              <a:rPr lang="en-GB" b="0" baseline="0" dirty="0"/>
              <a:t> of open source tools for computer vision. </a:t>
            </a:r>
            <a:endParaRPr lang="en-GB" b="0" dirty="0"/>
          </a:p>
          <a:p>
            <a:pPr marL="285750" indent="-285750">
              <a:spcAft>
                <a:spcPts val="1070"/>
              </a:spcAft>
              <a:buFont typeface="Arial" panose="020B0604020202020204" pitchFamily="34" charset="0"/>
              <a:buChar char="•"/>
            </a:pPr>
            <a:r>
              <a:rPr lang="en-GB" b="1" dirty="0" err="1"/>
              <a:t>OpenCV</a:t>
            </a:r>
            <a:r>
              <a:rPr lang="en-GB" b="1" dirty="0"/>
              <a:t> </a:t>
            </a:r>
            <a:r>
              <a:rPr lang="en-GB" b="0" dirty="0"/>
              <a:t>is a</a:t>
            </a:r>
            <a:r>
              <a:rPr lang="en-GB" dirty="0"/>
              <a:t>n open</a:t>
            </a:r>
            <a:r>
              <a:rPr lang="en-GB" baseline="0" dirty="0"/>
              <a:t> </a:t>
            </a:r>
            <a:r>
              <a:rPr lang="en-GB" dirty="0"/>
              <a:t>source library that can be used to perform most computer vision</a:t>
            </a:r>
            <a:r>
              <a:rPr lang="en-GB" baseline="0" dirty="0"/>
              <a:t> </a:t>
            </a:r>
            <a:r>
              <a:rPr lang="en-GB" dirty="0"/>
              <a:t>tasks that are required on several</a:t>
            </a:r>
            <a:r>
              <a:rPr lang="en-GB" baseline="0" dirty="0"/>
              <a:t> </a:t>
            </a:r>
            <a:r>
              <a:rPr lang="en-GB" dirty="0"/>
              <a:t>languages. It includes C++, Python, Java, and MATLAB interfaces.</a:t>
            </a:r>
          </a:p>
          <a:p>
            <a:pPr marL="285750" marR="0" lvl="0" indent="-285750" algn="l" defTabSz="815462" rtl="0" eaLnBrk="0" fontAlgn="base" latinLnBrk="0" hangingPunct="0">
              <a:lnSpc>
                <a:spcPct val="100000"/>
              </a:lnSpc>
              <a:spcBef>
                <a:spcPct val="30000"/>
              </a:spcBef>
              <a:spcAft>
                <a:spcPts val="1070"/>
              </a:spcAft>
              <a:buClrTx/>
              <a:buSzTx/>
              <a:buFont typeface="Arial" panose="020B0604020202020204" pitchFamily="34" charset="0"/>
              <a:buChar char="•"/>
              <a:tabLst/>
              <a:defRPr/>
            </a:pPr>
            <a:r>
              <a:rPr lang="en-US" b="1" dirty="0" err="1"/>
              <a:t>PyTorchCV</a:t>
            </a:r>
            <a:r>
              <a:rPr lang="en-US" dirty="0"/>
              <a:t> is based on the </a:t>
            </a:r>
            <a:r>
              <a:rPr lang="en-US" dirty="0" err="1"/>
              <a:t>PyTorch</a:t>
            </a:r>
            <a:r>
              <a:rPr lang="en-US" dirty="0"/>
              <a:t> framework. It is used for </a:t>
            </a:r>
            <a:r>
              <a:rPr lang="en-US" sz="1400" kern="1200" dirty="0">
                <a:solidFill>
                  <a:schemeClr val="tx1"/>
                </a:solidFill>
                <a:effectLst/>
                <a:latin typeface="Arial" panose="020B0604020202020204" pitchFamily="34" charset="0"/>
                <a:ea typeface="+mn-ea"/>
                <a:cs typeface="+mn-cs"/>
              </a:rPr>
              <a:t>various </a:t>
            </a:r>
            <a:r>
              <a:rPr lang="en-US" dirty="0"/>
              <a:t>computer vision tasks. It included a collection of </a:t>
            </a:r>
            <a:r>
              <a:rPr lang="en-US" dirty="0" err="1"/>
              <a:t>pretrained</a:t>
            </a:r>
            <a:r>
              <a:rPr lang="en-US" dirty="0"/>
              <a:t> models for image classification, segmentation, detection, and pose estimation. </a:t>
            </a:r>
          </a:p>
          <a:p>
            <a:pPr marL="285750" marR="0" lvl="0" indent="-285750" algn="l" defTabSz="815462" rtl="0" eaLnBrk="0" fontAlgn="base" latinLnBrk="0" hangingPunct="0">
              <a:lnSpc>
                <a:spcPct val="100000"/>
              </a:lnSpc>
              <a:spcBef>
                <a:spcPct val="30000"/>
              </a:spcBef>
              <a:spcAft>
                <a:spcPts val="1070"/>
              </a:spcAft>
              <a:buClrTx/>
              <a:buSzTx/>
              <a:buFont typeface="Arial" panose="020B0604020202020204" pitchFamily="34" charset="0"/>
              <a:buChar char="•"/>
              <a:tabLst/>
              <a:defRPr/>
            </a:pPr>
            <a:r>
              <a:rPr lang="en-US" b="1" dirty="0" err="1"/>
              <a:t>scikit</a:t>
            </a:r>
            <a:r>
              <a:rPr lang="en-US" b="1" dirty="0"/>
              <a:t>-image </a:t>
            </a:r>
            <a:r>
              <a:rPr lang="en-US" dirty="0"/>
              <a:t>is an open source image-processing library for the Python programming language. It includes algorithms for segmentation, geometric transformations, color space manipulation, analysis, filtering, morphology, feature detection, and more. It is available free of charge.</a:t>
            </a:r>
          </a:p>
          <a:p>
            <a:pPr marL="285750" marR="0" lvl="0" indent="-285750" algn="l" defTabSz="815462" rtl="0" eaLnBrk="0" fontAlgn="base" latinLnBrk="0" hangingPunct="0">
              <a:lnSpc>
                <a:spcPct val="100000"/>
              </a:lnSpc>
              <a:spcBef>
                <a:spcPct val="30000"/>
              </a:spcBef>
              <a:spcAft>
                <a:spcPts val="1070"/>
              </a:spcAft>
              <a:buClrTx/>
              <a:buSzTx/>
              <a:buFont typeface="Arial" panose="020B0604020202020204" pitchFamily="34" charset="0"/>
              <a:buChar char="•"/>
              <a:tabLst/>
              <a:defRPr/>
            </a:pPr>
            <a:endParaRPr lang="en-GB" dirty="0"/>
          </a:p>
          <a:p>
            <a:pPr defTabSz="815462">
              <a:spcAft>
                <a:spcPts val="1070"/>
              </a:spcAft>
              <a:defRPr/>
            </a:pPr>
            <a:r>
              <a:rPr lang="en-GB" b="1" dirty="0"/>
              <a:t>References</a:t>
            </a:r>
            <a:r>
              <a:rPr lang="en-GB" b="0" dirty="0"/>
              <a:t>:</a:t>
            </a:r>
          </a:p>
          <a:p>
            <a:pPr defTabSz="815462">
              <a:spcAft>
                <a:spcPts val="1070"/>
              </a:spcAft>
              <a:defRPr/>
            </a:pPr>
            <a:r>
              <a:rPr lang="en-GB" b="0" dirty="0" err="1"/>
              <a:t>pytorchcv</a:t>
            </a:r>
            <a:r>
              <a:rPr lang="en-GB" b="0" dirty="0"/>
              <a:t> 0.0.67 </a:t>
            </a:r>
          </a:p>
          <a:p>
            <a:pPr marL="0" marR="0" lvl="0" indent="0" algn="l" defTabSz="815462" rtl="0" eaLnBrk="0" fontAlgn="base" latinLnBrk="0" hangingPunct="0">
              <a:lnSpc>
                <a:spcPct val="100000"/>
              </a:lnSpc>
              <a:spcBef>
                <a:spcPct val="30000"/>
              </a:spcBef>
              <a:spcAft>
                <a:spcPts val="1070"/>
              </a:spcAft>
              <a:buClrTx/>
              <a:buSzTx/>
              <a:buFontTx/>
              <a:buNone/>
              <a:tabLst/>
              <a:defRPr/>
            </a:pPr>
            <a:r>
              <a:rPr lang="en-US" b="0" dirty="0"/>
              <a:t>https://pypi.org/project/pytorchcv/</a:t>
            </a:r>
          </a:p>
          <a:p>
            <a:pPr marL="0" marR="0" lvl="0" indent="0" algn="l" defTabSz="815462" rtl="0" eaLnBrk="0" fontAlgn="base" latinLnBrk="0" hangingPunct="0">
              <a:lnSpc>
                <a:spcPct val="100000"/>
              </a:lnSpc>
              <a:spcBef>
                <a:spcPct val="30000"/>
              </a:spcBef>
              <a:spcAft>
                <a:spcPts val="1070"/>
              </a:spcAft>
              <a:buClrTx/>
              <a:buSzTx/>
              <a:buFontTx/>
              <a:buNone/>
              <a:tabLst/>
              <a:defRPr/>
            </a:pPr>
            <a:r>
              <a:rPr lang="en-US" b="0" dirty="0"/>
              <a:t>Scikit-image</a:t>
            </a:r>
          </a:p>
          <a:p>
            <a:pPr marL="0" marR="0" lvl="0" indent="0" algn="l" defTabSz="815462" rtl="0" eaLnBrk="0" fontAlgn="base" latinLnBrk="0" hangingPunct="0">
              <a:lnSpc>
                <a:spcPct val="100000"/>
              </a:lnSpc>
              <a:spcBef>
                <a:spcPct val="30000"/>
              </a:spcBef>
              <a:spcAft>
                <a:spcPts val="1070"/>
              </a:spcAft>
              <a:buClrTx/>
              <a:buSzTx/>
              <a:buFontTx/>
              <a:buNone/>
              <a:tabLst/>
              <a:defRPr/>
            </a:pPr>
            <a:r>
              <a:rPr lang="en-GB" b="0" dirty="0"/>
              <a:t>https://scikit-image.org/</a:t>
            </a:r>
          </a:p>
          <a:p>
            <a:pPr marL="0" marR="0" lvl="0" indent="0" algn="l" defTabSz="815462" rtl="0" eaLnBrk="0" fontAlgn="base" latinLnBrk="0" hangingPunct="0">
              <a:lnSpc>
                <a:spcPct val="100000"/>
              </a:lnSpc>
              <a:spcBef>
                <a:spcPct val="30000"/>
              </a:spcBef>
              <a:spcAft>
                <a:spcPts val="1070"/>
              </a:spcAft>
              <a:buClrTx/>
              <a:buSzTx/>
              <a:buFontTx/>
              <a:buNone/>
              <a:tabLst/>
              <a:defRPr/>
            </a:pPr>
            <a:r>
              <a:rPr lang="en-GB" b="0" dirty="0"/>
              <a:t>scikit-image</a:t>
            </a:r>
          </a:p>
          <a:p>
            <a:pPr marL="0" marR="0" lvl="0" indent="0" algn="l" defTabSz="815462" rtl="0" eaLnBrk="0" fontAlgn="base" latinLnBrk="0" hangingPunct="0">
              <a:lnSpc>
                <a:spcPct val="100000"/>
              </a:lnSpc>
              <a:spcBef>
                <a:spcPct val="30000"/>
              </a:spcBef>
              <a:spcAft>
                <a:spcPts val="1070"/>
              </a:spcAft>
              <a:buClrTx/>
              <a:buSzTx/>
              <a:buFontTx/>
              <a:buNone/>
              <a:tabLst/>
              <a:defRPr/>
            </a:pPr>
            <a:r>
              <a:rPr lang="en-GB" b="0" dirty="0"/>
              <a:t>https://en.wikipedia.org/wiki/Scikit-image</a:t>
            </a:r>
          </a:p>
          <a:p>
            <a:endParaRPr lang="en-GB"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324023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US" sz="1400" kern="1200" dirty="0">
                <a:solidFill>
                  <a:schemeClr val="tx1"/>
                </a:solidFill>
                <a:effectLst/>
                <a:latin typeface="Arial" panose="020B0604020202020204" pitchFamily="34" charset="0"/>
                <a:ea typeface="+mn-ea"/>
                <a:cs typeface="+mn-cs"/>
              </a:rPr>
              <a:t>Several vendors, such as IBM, Microsoft, and Google provide computer vision offerings. </a:t>
            </a:r>
          </a:p>
          <a:p>
            <a:r>
              <a:rPr lang="en-US" sz="1400" b="1" kern="1200" dirty="0">
                <a:solidFill>
                  <a:schemeClr val="tx1"/>
                </a:solidFill>
                <a:effectLst/>
                <a:latin typeface="Arial" panose="020B0604020202020204" pitchFamily="34" charset="0"/>
                <a:ea typeface="+mn-ea"/>
                <a:cs typeface="+mn-cs"/>
              </a:rPr>
              <a:t>IBM Maximo Visual Inspection </a:t>
            </a:r>
            <a:r>
              <a:rPr lang="en-US" sz="1400" kern="1200" dirty="0">
                <a:solidFill>
                  <a:schemeClr val="tx1"/>
                </a:solidFill>
                <a:effectLst/>
                <a:latin typeface="Arial" panose="020B0604020202020204" pitchFamily="34" charset="0"/>
                <a:ea typeface="+mn-ea"/>
                <a:cs typeface="+mn-cs"/>
              </a:rPr>
              <a:t>makes computer vision with deep learning more accessible to business users. IBM Maximo Visual Inspection includes an intuitive toolset that empowers subject matter experts to label, train, and deploy deep learning vision models, without coding or deep learning expertise. It includes the most popular deep learning frameworks and their dependencies, and it is built for easy and rapid deployment and increased team productivity. By combining IBM Maximo Visual Inspection software with off the shelf mobile and edge devices, enterprises can rapidly deploy a fully optimized and supported platform with excellent performance.</a:t>
            </a:r>
          </a:p>
          <a:p>
            <a:r>
              <a:rPr lang="en-US" sz="1400" kern="1200" dirty="0">
                <a:solidFill>
                  <a:schemeClr val="tx1"/>
                </a:solidFill>
                <a:effectLst/>
                <a:latin typeface="Arial" panose="020B0604020202020204" pitchFamily="34" charset="0"/>
                <a:ea typeface="+mn-ea"/>
                <a:cs typeface="+mn-cs"/>
              </a:rPr>
              <a:t>Some</a:t>
            </a:r>
            <a:r>
              <a:rPr lang="en-US" sz="1400" kern="1200" baseline="0" dirty="0">
                <a:solidFill>
                  <a:schemeClr val="tx1"/>
                </a:solidFill>
                <a:effectLst/>
                <a:latin typeface="Arial" panose="020B0604020202020204" pitchFamily="34" charset="0"/>
                <a:ea typeface="+mn-ea"/>
                <a:cs typeface="+mn-cs"/>
              </a:rPr>
              <a:t> of its benefits are:</a:t>
            </a:r>
          </a:p>
          <a:p>
            <a:pPr marL="285750" indent="-285750">
              <a:buFont typeface="Arial" panose="020B0604020202020204" pitchFamily="34" charset="0"/>
              <a:buChar char="•"/>
            </a:pPr>
            <a:r>
              <a:rPr lang="en-US" sz="1400" b="0" kern="1200" dirty="0">
                <a:solidFill>
                  <a:schemeClr val="tx1"/>
                </a:solidFill>
                <a:effectLst/>
                <a:latin typeface="Arial" panose="020B0604020202020204" pitchFamily="34" charset="0"/>
                <a:ea typeface="+mn-ea"/>
                <a:cs typeface="+mn-cs"/>
              </a:rPr>
              <a:t>Improve uptime and reduce defects </a:t>
            </a:r>
            <a:br>
              <a:rPr lang="en-US" sz="1400" b="0" kern="1200" dirty="0">
                <a:solidFill>
                  <a:schemeClr val="tx1"/>
                </a:solidFill>
                <a:effectLst/>
                <a:latin typeface="Arial" panose="020B0604020202020204" pitchFamily="34" charset="0"/>
                <a:ea typeface="+mn-ea"/>
                <a:cs typeface="+mn-cs"/>
              </a:rPr>
            </a:br>
            <a:r>
              <a:rPr lang="en-US" sz="1400" kern="1200" dirty="0">
                <a:solidFill>
                  <a:schemeClr val="tx1"/>
                </a:solidFill>
                <a:effectLst/>
                <a:latin typeface="Arial" panose="020B0604020202020204" pitchFamily="34" charset="0"/>
                <a:ea typeface="+mn-ea"/>
                <a:cs typeface="+mn-cs"/>
              </a:rPr>
              <a:t>Use deep learning to analyze processes and outputs to continually improve error and defect detection and </a:t>
            </a:r>
            <a:r>
              <a:rPr lang="en-US" sz="1800" dirty="0">
                <a:effectLst/>
                <a:latin typeface="Arial" panose="020B0604020202020204" pitchFamily="34" charset="0"/>
                <a:ea typeface="MS Mincho" panose="02020609040205080304" pitchFamily="49" charset="-128"/>
                <a:cs typeface="Times New Roman" panose="02020603050405020304" pitchFamily="18" charset="0"/>
              </a:rPr>
              <a:t>perform </a:t>
            </a:r>
            <a:r>
              <a:rPr lang="en-US" sz="1400" kern="1200" dirty="0">
                <a:solidFill>
                  <a:schemeClr val="tx1"/>
                </a:solidFill>
                <a:effectLst/>
                <a:latin typeface="Arial" panose="020B0604020202020204" pitchFamily="34" charset="0"/>
                <a:ea typeface="+mn-ea"/>
                <a:cs typeface="+mn-cs"/>
              </a:rPr>
              <a:t>root-cause analysis. </a:t>
            </a:r>
          </a:p>
          <a:p>
            <a:pPr marL="285750" indent="-285750">
              <a:buFont typeface="Arial" panose="020B0604020202020204" pitchFamily="34" charset="0"/>
              <a:buChar char="•"/>
            </a:pPr>
            <a:r>
              <a:rPr lang="en-US" sz="1400" b="0" kern="1200" dirty="0">
                <a:solidFill>
                  <a:schemeClr val="tx1"/>
                </a:solidFill>
                <a:effectLst/>
                <a:latin typeface="Arial" panose="020B0604020202020204" pitchFamily="34" charset="0"/>
                <a:ea typeface="+mn-ea"/>
                <a:cs typeface="+mn-cs"/>
              </a:rPr>
              <a:t>Enable quick action and issue resolution </a:t>
            </a:r>
            <a:br>
              <a:rPr lang="en-US" sz="1400" b="0" kern="1200" dirty="0">
                <a:solidFill>
                  <a:schemeClr val="tx1"/>
                </a:solidFill>
                <a:effectLst/>
                <a:latin typeface="Arial" panose="020B0604020202020204" pitchFamily="34" charset="0"/>
                <a:ea typeface="+mn-ea"/>
                <a:cs typeface="+mn-cs"/>
              </a:rPr>
            </a:br>
            <a:r>
              <a:rPr lang="en-US" sz="1400" kern="1200" dirty="0">
                <a:solidFill>
                  <a:schemeClr val="tx1"/>
                </a:solidFill>
                <a:effectLst/>
                <a:latin typeface="Arial" panose="020B0604020202020204" pitchFamily="34" charset="0"/>
                <a:ea typeface="+mn-ea"/>
                <a:cs typeface="+mn-cs"/>
              </a:rPr>
              <a:t>AI can spot issues within milliseconds and can quickly alert the right resource to inspect, diagnose, and rectify any issue, anywhere. </a:t>
            </a:r>
          </a:p>
          <a:p>
            <a:pPr marL="285750" indent="-285750">
              <a:buFont typeface="Arial" panose="020B0604020202020204" pitchFamily="34" charset="0"/>
              <a:buChar char="•"/>
            </a:pPr>
            <a:r>
              <a:rPr lang="en-US" b="0" dirty="0">
                <a:effectLst/>
              </a:rPr>
              <a:t>Empower any subject matter expert</a:t>
            </a:r>
            <a:br>
              <a:rPr lang="en-US" b="0" dirty="0">
                <a:effectLst/>
              </a:rPr>
            </a:br>
            <a:r>
              <a:rPr lang="en-US" dirty="0">
                <a:effectLst/>
              </a:rPr>
              <a:t>The streamlined user interface allows domain experts to easily bring data and train models. Users with limited deep learning skills can build models for AI solutions. </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1400" kern="1200" dirty="0">
                <a:solidFill>
                  <a:schemeClr val="tx1"/>
                </a:solidFill>
                <a:effectLst/>
                <a:latin typeface="Arial" panose="020B0604020202020204" pitchFamily="34" charset="0"/>
                <a:ea typeface="+mn-ea"/>
                <a:cs typeface="+mn-cs"/>
              </a:rPr>
              <a:t>For a list of use cases, see </a:t>
            </a:r>
            <a:r>
              <a:rPr lang="en-US" b="0" dirty="0"/>
              <a:t>IBM Maximo Visual Inspection at https://www.ibm.com/downloads/cas/K78GEROY</a:t>
            </a:r>
            <a:endParaRPr lang="en-GB" b="1" dirty="0"/>
          </a:p>
          <a:p>
            <a:pPr defTabSz="815462">
              <a:spcAft>
                <a:spcPts val="1070"/>
              </a:spcAft>
              <a:defRPr/>
            </a:pPr>
            <a:r>
              <a:rPr lang="en-GB" b="1" dirty="0"/>
              <a:t>References:</a:t>
            </a:r>
          </a:p>
          <a:p>
            <a:pPr marL="0" marR="0" lvl="0" indent="0" algn="l" defTabSz="815462" rtl="0" eaLnBrk="0" fontAlgn="base" latinLnBrk="0" hangingPunct="0">
              <a:lnSpc>
                <a:spcPct val="100000"/>
              </a:lnSpc>
              <a:spcBef>
                <a:spcPct val="30000"/>
              </a:spcBef>
              <a:spcAft>
                <a:spcPts val="1070"/>
              </a:spcAft>
              <a:buClrTx/>
              <a:buSzTx/>
              <a:buFont typeface="Arial" panose="020B0604020202020204" pitchFamily="34" charset="0"/>
              <a:buNone/>
              <a:tabLst/>
              <a:defRPr/>
            </a:pPr>
            <a:r>
              <a:rPr lang="en-US" b="0" dirty="0"/>
              <a:t>Getting</a:t>
            </a:r>
            <a:r>
              <a:rPr lang="en-US" b="0" baseline="0" dirty="0"/>
              <a:t> started with IBM Maximo Visual Inspection</a:t>
            </a:r>
            <a:br>
              <a:rPr lang="en-US" b="0" baseline="0" dirty="0"/>
            </a:br>
            <a:r>
              <a:rPr lang="en-US" b="0" baseline="0" dirty="0"/>
              <a:t>https://developer.ibm.com/series/learning-path-powerai-vision/?mhsrc=ibmsearch_a&amp;mhq=Getting%20started%20with%20IBM%20Maximo%20Visual%20Inspection</a:t>
            </a:r>
          </a:p>
          <a:p>
            <a:pPr marL="0" marR="0" lvl="0" indent="0" algn="l" defTabSz="815462" rtl="0" eaLnBrk="0" fontAlgn="base" latinLnBrk="0" hangingPunct="0">
              <a:lnSpc>
                <a:spcPct val="100000"/>
              </a:lnSpc>
              <a:spcBef>
                <a:spcPct val="30000"/>
              </a:spcBef>
              <a:spcAft>
                <a:spcPts val="1070"/>
              </a:spcAft>
              <a:buClrTx/>
              <a:buSzTx/>
              <a:buFont typeface="Arial" panose="020B0604020202020204" pitchFamily="34" charset="0"/>
              <a:buNone/>
              <a:tabLst/>
              <a:defRPr/>
            </a:pPr>
            <a:r>
              <a:rPr lang="en-US" b="0" dirty="0"/>
              <a:t>IBM Maximo Visual Inspection</a:t>
            </a:r>
          </a:p>
          <a:p>
            <a:pPr marL="0" marR="0" lvl="0" indent="0" algn="l" defTabSz="815462" rtl="0" eaLnBrk="0" fontAlgn="base" latinLnBrk="0" hangingPunct="0">
              <a:lnSpc>
                <a:spcPct val="100000"/>
              </a:lnSpc>
              <a:spcBef>
                <a:spcPct val="30000"/>
              </a:spcBef>
              <a:spcAft>
                <a:spcPts val="1070"/>
              </a:spcAft>
              <a:buClrTx/>
              <a:buSzTx/>
              <a:buFont typeface="Arial" panose="020B0604020202020204" pitchFamily="34" charset="0"/>
              <a:buNone/>
              <a:tabLst/>
              <a:defRPr/>
            </a:pPr>
            <a:r>
              <a:rPr lang="en-US" b="0" dirty="0"/>
              <a:t>https://www.ibm.com/downloads/cas/K78GEROY</a:t>
            </a:r>
          </a:p>
          <a:p>
            <a:endParaRPr lang="en-GB"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688425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US" dirty="0"/>
              <a:t>IBM Cloud Annotations makes labeling images and training machine learning models easy. </a:t>
            </a:r>
          </a:p>
          <a:p>
            <a:r>
              <a:rPr lang="en-US" dirty="0"/>
              <a:t>To train a computer vision model you need a lot of images. Cloud Annotations supports uploading both photos and videos.</a:t>
            </a:r>
          </a:p>
          <a:p>
            <a:r>
              <a:rPr lang="en-US" sz="1400" kern="1200" dirty="0">
                <a:solidFill>
                  <a:schemeClr val="tx1"/>
                </a:solidFill>
                <a:effectLst/>
                <a:latin typeface="Arial" panose="020B0604020202020204" pitchFamily="34" charset="0"/>
                <a:ea typeface="+mn-ea"/>
                <a:cs typeface="+mn-cs"/>
              </a:rPr>
              <a:t>A classification model can predict what an image is and how confident it is about its decision. An object detection model can provide you with more information:</a:t>
            </a:r>
          </a:p>
          <a:p>
            <a:pPr marL="285750" lvl="0" indent="-285750">
              <a:buFont typeface="Arial" panose="020B0604020202020204" pitchFamily="34" charset="0"/>
              <a:buChar char="•"/>
            </a:pPr>
            <a:r>
              <a:rPr lang="en-US" sz="1400" b="1" kern="1200" dirty="0">
                <a:solidFill>
                  <a:schemeClr val="tx1"/>
                </a:solidFill>
                <a:effectLst/>
                <a:latin typeface="Arial" panose="020B0604020202020204" pitchFamily="34" charset="0"/>
                <a:ea typeface="+mn-ea"/>
                <a:cs typeface="+mn-cs"/>
              </a:rPr>
              <a:t>Location:</a:t>
            </a:r>
            <a:r>
              <a:rPr lang="en-US" sz="1400" kern="1200" dirty="0">
                <a:solidFill>
                  <a:schemeClr val="tx1"/>
                </a:solidFill>
                <a:effectLst/>
                <a:latin typeface="Arial" panose="020B0604020202020204" pitchFamily="34" charset="0"/>
                <a:ea typeface="+mn-ea"/>
                <a:cs typeface="+mn-cs"/>
              </a:rPr>
              <a:t> The coordinates and area of where the object is in the image.</a:t>
            </a:r>
          </a:p>
          <a:p>
            <a:pPr marL="285750" lvl="0" indent="-285750">
              <a:buFont typeface="Arial" panose="020B0604020202020204" pitchFamily="34" charset="0"/>
              <a:buChar char="•"/>
            </a:pPr>
            <a:r>
              <a:rPr lang="en-US" sz="1400" b="1" kern="1200" dirty="0">
                <a:solidFill>
                  <a:schemeClr val="tx1"/>
                </a:solidFill>
                <a:effectLst/>
                <a:latin typeface="Arial" panose="020B0604020202020204" pitchFamily="34" charset="0"/>
                <a:ea typeface="+mn-ea"/>
                <a:cs typeface="+mn-cs"/>
              </a:rPr>
              <a:t>Count:</a:t>
            </a:r>
            <a:r>
              <a:rPr lang="en-US" sz="1400" kern="1200" dirty="0">
                <a:solidFill>
                  <a:schemeClr val="tx1"/>
                </a:solidFill>
                <a:effectLst/>
                <a:latin typeface="Arial" panose="020B0604020202020204" pitchFamily="34" charset="0"/>
                <a:ea typeface="+mn-ea"/>
                <a:cs typeface="+mn-cs"/>
              </a:rPr>
              <a:t> The number of objects found in the image.</a:t>
            </a:r>
          </a:p>
          <a:p>
            <a:pPr marL="285750" lvl="0" indent="-285750">
              <a:buFont typeface="Arial" panose="020B0604020202020204" pitchFamily="34" charset="0"/>
              <a:buChar char="•"/>
            </a:pPr>
            <a:r>
              <a:rPr lang="en-US" sz="1400" b="1" kern="1200" dirty="0">
                <a:solidFill>
                  <a:schemeClr val="tx1"/>
                </a:solidFill>
                <a:effectLst/>
                <a:latin typeface="Arial" panose="020B0604020202020204" pitchFamily="34" charset="0"/>
                <a:ea typeface="+mn-ea"/>
                <a:cs typeface="+mn-cs"/>
              </a:rPr>
              <a:t>Size:</a:t>
            </a:r>
            <a:r>
              <a:rPr lang="en-US" sz="1400" kern="1200" dirty="0">
                <a:solidFill>
                  <a:schemeClr val="tx1"/>
                </a:solidFill>
                <a:effectLst/>
                <a:latin typeface="Arial" panose="020B0604020202020204" pitchFamily="34" charset="0"/>
                <a:ea typeface="+mn-ea"/>
                <a:cs typeface="+mn-cs"/>
              </a:rPr>
              <a:t> How large the object is relative to the image dimensions.</a:t>
            </a:r>
          </a:p>
          <a:p>
            <a:r>
              <a:rPr lang="en-US" sz="1400" kern="1200" dirty="0">
                <a:solidFill>
                  <a:schemeClr val="tx1"/>
                </a:solidFill>
                <a:effectLst/>
                <a:latin typeface="Arial" panose="020B0604020202020204" pitchFamily="34" charset="0"/>
                <a:ea typeface="+mn-ea"/>
                <a:cs typeface="+mn-cs"/>
              </a:rPr>
              <a:t>If an object detection model provides this extra information, why to use classification?</a:t>
            </a:r>
          </a:p>
          <a:p>
            <a:pPr marL="285750" lvl="0" indent="-285750">
              <a:buFont typeface="Arial" panose="020B0604020202020204" pitchFamily="34" charset="0"/>
              <a:buChar char="•"/>
            </a:pPr>
            <a:r>
              <a:rPr lang="en-US" sz="1400" b="1" kern="1200" dirty="0">
                <a:solidFill>
                  <a:schemeClr val="tx1"/>
                </a:solidFill>
                <a:effectLst/>
                <a:latin typeface="Arial" panose="020B0604020202020204" pitchFamily="34" charset="0"/>
                <a:ea typeface="+mn-ea"/>
                <a:cs typeface="+mn-cs"/>
              </a:rPr>
              <a:t>Labor cost: </a:t>
            </a:r>
            <a:r>
              <a:rPr lang="en-US" sz="1400" kern="1200" dirty="0">
                <a:solidFill>
                  <a:schemeClr val="tx1"/>
                </a:solidFill>
                <a:effectLst/>
                <a:latin typeface="Arial" panose="020B0604020202020204" pitchFamily="34" charset="0"/>
                <a:ea typeface="+mn-ea"/>
                <a:cs typeface="+mn-cs"/>
              </a:rPr>
              <a:t>An object detection model requires humans to draw boxes around every object to train. A classification model requires only a simple label for each image.</a:t>
            </a:r>
          </a:p>
          <a:p>
            <a:pPr marL="285750" lvl="0" indent="-285750">
              <a:buFont typeface="Arial" panose="020B0604020202020204" pitchFamily="34" charset="0"/>
              <a:buChar char="•"/>
            </a:pPr>
            <a:r>
              <a:rPr lang="en-US" sz="1400" b="1" kern="1200" dirty="0">
                <a:solidFill>
                  <a:schemeClr val="tx1"/>
                </a:solidFill>
                <a:effectLst/>
                <a:latin typeface="Arial" panose="020B0604020202020204" pitchFamily="34" charset="0"/>
                <a:ea typeface="+mn-ea"/>
                <a:cs typeface="+mn-cs"/>
              </a:rPr>
              <a:t>Training cost: </a:t>
            </a:r>
            <a:r>
              <a:rPr lang="en-US" sz="1400" kern="1200" dirty="0">
                <a:solidFill>
                  <a:schemeClr val="tx1"/>
                </a:solidFill>
                <a:effectLst/>
                <a:latin typeface="Arial" panose="020B0604020202020204" pitchFamily="34" charset="0"/>
                <a:ea typeface="+mn-ea"/>
                <a:cs typeface="+mn-cs"/>
              </a:rPr>
              <a:t>It can take longer and require more expensive hardware to train an object detection model.</a:t>
            </a:r>
          </a:p>
          <a:p>
            <a:pPr marL="285750" lvl="0" indent="-285750">
              <a:buFont typeface="Arial" panose="020B0604020202020204" pitchFamily="34" charset="0"/>
              <a:buChar char="•"/>
            </a:pPr>
            <a:r>
              <a:rPr lang="en-US" sz="1400" b="1" kern="1200" dirty="0">
                <a:solidFill>
                  <a:schemeClr val="tx1"/>
                </a:solidFill>
                <a:effectLst/>
                <a:latin typeface="Arial" panose="020B0604020202020204" pitchFamily="34" charset="0"/>
                <a:ea typeface="+mn-ea"/>
                <a:cs typeface="+mn-cs"/>
              </a:rPr>
              <a:t>Inference cost:</a:t>
            </a:r>
            <a:r>
              <a:rPr lang="en-US" sz="1400" kern="1200" dirty="0">
                <a:solidFill>
                  <a:schemeClr val="tx1"/>
                </a:solidFill>
                <a:effectLst/>
                <a:latin typeface="Arial" panose="020B0604020202020204" pitchFamily="34" charset="0"/>
                <a:ea typeface="+mn-ea"/>
                <a:cs typeface="+mn-cs"/>
              </a:rPr>
              <a:t> An object detection model can be much slower than real time to process an image on low-end hardware.</a:t>
            </a:r>
          </a:p>
          <a:p>
            <a:r>
              <a:rPr lang="en-US" dirty="0"/>
              <a:t>Cloud Annotations is built on top of IBM Cloud Object Storage. Cloud object storage provides a reliable place to store training data. It also opens up the potential for collaboration, letting a team to simultaneously annotate the dataset in real-time.</a:t>
            </a:r>
          </a:p>
          <a:p>
            <a:endParaRPr lang="en-US" dirty="0"/>
          </a:p>
          <a:p>
            <a:r>
              <a:rPr lang="en-US" b="1" dirty="0"/>
              <a:t>References</a:t>
            </a:r>
            <a:r>
              <a:rPr lang="en-US" dirty="0"/>
              <a:t>:</a:t>
            </a:r>
          </a:p>
          <a:p>
            <a:pPr marL="0" indent="0">
              <a:buFont typeface="Arial" panose="020B0604020202020204" pitchFamily="34" charset="0"/>
              <a:buNone/>
            </a:pPr>
            <a:r>
              <a:rPr lang="en-US" dirty="0"/>
              <a:t>Cloud Annotations</a:t>
            </a:r>
          </a:p>
          <a:p>
            <a:pPr marL="0" indent="0">
              <a:buFont typeface="Arial" panose="020B0604020202020204" pitchFamily="34" charset="0"/>
              <a:buNone/>
            </a:pPr>
            <a:r>
              <a:rPr lang="en-US" dirty="0"/>
              <a:t>https://cloud.annotations.ai/</a:t>
            </a:r>
          </a:p>
          <a:p>
            <a:pPr marL="0" indent="0">
              <a:buFont typeface="Arial" panose="020B0604020202020204" pitchFamily="34" charset="0"/>
              <a:buNone/>
            </a:pPr>
            <a:r>
              <a:rPr lang="en-US" dirty="0"/>
              <a:t>IBM Cloud</a:t>
            </a:r>
            <a:r>
              <a:rPr lang="en-US" baseline="0" dirty="0"/>
              <a:t> Annotations documentation:</a:t>
            </a:r>
          </a:p>
          <a:p>
            <a:pPr marL="0" indent="0">
              <a:buFont typeface="Arial" panose="020B0604020202020204" pitchFamily="34" charset="0"/>
              <a:buNone/>
            </a:pPr>
            <a:r>
              <a:rPr lang="en-US" baseline="0" dirty="0"/>
              <a:t>https://cloud.annotations.ai/docs</a:t>
            </a:r>
            <a:endParaRPr lang="en-GB"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4086181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dirty="0"/>
              <a:t>Facial recognition is one of the most-used features of CV. It is often used in smartphones when you take a photo or apply effects. Another widely used feature is tagging friends on social media. These features use face recognition and facial identification, in which a face is recognized from the image and identifies the person in the image. A facial recognition feature can recognize faces in an image, as shown in the figure. </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2609889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US" sz="1200" dirty="0"/>
              <a:t>Augmented reality (AR) is the manipulation and addition of a system-generated image (3D or 2D) as an overlay of a user’s view. Examples include Google Glass, emoji filters in some mobile apps, and Pokémon Go. </a:t>
            </a:r>
          </a:p>
          <a:p>
            <a:r>
              <a:rPr lang="en-US" sz="1200" dirty="0"/>
              <a:t>While in-store shopping accounts for 92 percent of retail volume, consumers are expecting the same levels of personalization and customization that they do when they shop online; 58 percent of consumers want in-store product information and 19 percent of consumers are already browsing their mobile devices while in-store. CV and AR technology can bring all the benefits of online shopping into traditional shops. By creating augmented reality mobile shopping applications (apps), as shown in figure, in-store shoppers immediately learn about product details and promotions through their mobile devices. </a:t>
            </a:r>
          </a:p>
          <a:p>
            <a:pPr marL="0" marR="0" lvl="0" indent="0" algn="l" defTabSz="815462" rtl="0" eaLnBrk="0" fontAlgn="base" latinLnBrk="0" hangingPunct="0">
              <a:lnSpc>
                <a:spcPct val="100000"/>
              </a:lnSpc>
              <a:spcBef>
                <a:spcPct val="30000"/>
              </a:spcBef>
              <a:spcAft>
                <a:spcPct val="0"/>
              </a:spcAft>
              <a:buClrTx/>
              <a:buSzTx/>
              <a:buFontTx/>
              <a:buNone/>
              <a:tabLst/>
              <a:defRPr/>
            </a:pPr>
            <a:r>
              <a:rPr lang="en-US" sz="1200" dirty="0"/>
              <a:t>For more information on AR, watch the video </a:t>
            </a:r>
            <a:r>
              <a:rPr lang="en-US" sz="1200" b="1" dirty="0"/>
              <a:t>“</a:t>
            </a:r>
            <a:r>
              <a:rPr lang="en-US" sz="1600" b="0" dirty="0"/>
              <a:t>IBM augmented reality shopping app” at </a:t>
            </a:r>
            <a:r>
              <a:rPr lang="en-GB" dirty="0"/>
              <a:t>https://youtu.be/EAVtHjzQnqY</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351640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0" marR="0">
              <a:spcBef>
                <a:spcPts val="600"/>
              </a:spcBef>
              <a:spcAft>
                <a:spcPts val="600"/>
              </a:spcAft>
            </a:pPr>
            <a:r>
              <a:rPr lang="en-GB" sz="1800" dirty="0">
                <a:effectLst/>
                <a:latin typeface="Arial" panose="020B0604020202020204" pitchFamily="34" charset="0"/>
                <a:ea typeface="MS Mincho" panose="02020609040205080304" pitchFamily="49" charset="-128"/>
                <a:cs typeface="Times New Roman" panose="02020603050405020304" pitchFamily="18" charset="0"/>
              </a:rPr>
              <a:t>It is important to understand how images are stored and represented on computer screens. Images are made of grids of pixels, that is, a two-dimensional (2D) array of pixels, where each pixel has a certain value that represents its intensity. A pixel represents a square of </a:t>
            </a:r>
            <a:r>
              <a:rPr lang="en-US" sz="1800" dirty="0">
                <a:effectLst/>
                <a:latin typeface="Arial" panose="020B0604020202020204" pitchFamily="34" charset="0"/>
                <a:ea typeface="MS Mincho" panose="02020609040205080304" pitchFamily="49" charset="-128"/>
                <a:cs typeface="Times New Roman" panose="02020603050405020304" pitchFamily="18" charset="0"/>
              </a:rPr>
              <a:t>color</a:t>
            </a:r>
            <a:r>
              <a:rPr lang="en-GB" sz="1800" dirty="0">
                <a:effectLst/>
                <a:latin typeface="Arial" panose="020B0604020202020204" pitchFamily="34" charset="0"/>
                <a:ea typeface="MS Mincho" panose="02020609040205080304" pitchFamily="49" charset="-128"/>
                <a:cs typeface="Times New Roman" panose="02020603050405020304" pitchFamily="18" charset="0"/>
              </a:rPr>
              <a:t> on the user’s screen. </a:t>
            </a:r>
            <a:r>
              <a:rPr lang="en-GB" sz="1800" dirty="0" err="1">
                <a:effectLst/>
                <a:latin typeface="Arial" panose="020B0604020202020204" pitchFamily="34" charset="0"/>
                <a:ea typeface="MS Mincho" panose="02020609040205080304" pitchFamily="49" charset="-128"/>
                <a:cs typeface="Times New Roman" panose="02020603050405020304" pitchFamily="18" charset="0"/>
              </a:rPr>
              <a:t>Colors</a:t>
            </a:r>
            <a:r>
              <a:rPr lang="en-GB" sz="1800" dirty="0">
                <a:effectLst/>
                <a:latin typeface="Arial" panose="020B0604020202020204" pitchFamily="34" charset="0"/>
                <a:ea typeface="MS Mincho" panose="02020609040205080304" pitchFamily="49" charset="-128"/>
                <a:cs typeface="Times New Roman" panose="02020603050405020304" pitchFamily="18" charset="0"/>
              </a:rPr>
              <a:t> can be represented in image in various ways.</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r>
              <a:rPr lang="en-GB" dirty="0"/>
              <a:t>If the image is grayscale, that is, black and white with shades of </a:t>
            </a:r>
            <a:r>
              <a:rPr lang="en-US" noProof="0" dirty="0"/>
              <a:t>gray</a:t>
            </a:r>
            <a:r>
              <a:rPr lang="en-GB" dirty="0"/>
              <a:t> in between, the intensity is a number in the range 0 - 255, where 0 represents black and 255 represents white. The numbers in between these two values are different intensities of </a:t>
            </a:r>
            <a:r>
              <a:rPr lang="en-US" noProof="0" dirty="0"/>
              <a:t>gray</a:t>
            </a:r>
            <a:r>
              <a:rPr lang="en-GB" dirty="0"/>
              <a:t>.</a:t>
            </a:r>
          </a:p>
          <a:p>
            <a:r>
              <a:rPr lang="en-GB" dirty="0"/>
              <a:t>For example, in the picture in the slide, assume that you selected a small square from the image (the part in the red square). The pixel representation for it is in black, white, and shades of </a:t>
            </a:r>
            <a:r>
              <a:rPr lang="en-US" noProof="0" dirty="0"/>
              <a:t>gray</a:t>
            </a:r>
            <a:r>
              <a:rPr lang="en-GB" dirty="0"/>
              <a:t>. To the right of the picture is the numeric values of these pixels in a 2D array.</a:t>
            </a:r>
          </a:p>
          <a:p>
            <a:pPr defTabSz="815462">
              <a:defRPr/>
            </a:pPr>
            <a:r>
              <a:rPr lang="en-GB" dirty="0">
                <a:latin typeface="Arial" panose="020B0604020202020204" pitchFamily="34" charset="0"/>
                <a:cs typeface="Arial" panose="020B0604020202020204" pitchFamily="34" charset="0"/>
              </a:rPr>
              <a:t>┌ Note ─────────────────</a:t>
            </a:r>
          </a:p>
          <a:p>
            <a:pPr defTabSz="815462">
              <a:defRPr/>
            </a:pPr>
            <a:r>
              <a:rPr lang="en-GB" dirty="0"/>
              <a:t>The 256 scaling is a result of using 8-bit storage (</a:t>
            </a:r>
            <a:r>
              <a:rPr lang="en-US" sz="1200" dirty="0"/>
              <a:t>2</a:t>
            </a:r>
            <a:r>
              <a:rPr lang="en-US" sz="1200" baseline="30000" dirty="0"/>
              <a:t>8</a:t>
            </a:r>
            <a:r>
              <a:rPr lang="en-GB" sz="1100" dirty="0"/>
              <a:t> =256).</a:t>
            </a:r>
          </a:p>
          <a:p>
            <a:pPr defTabSz="815462">
              <a:defRPr/>
            </a:pPr>
            <a:r>
              <a:rPr lang="en-GB" dirty="0">
                <a:latin typeface="Arial" panose="020B0604020202020204" pitchFamily="34" charset="0"/>
                <a:cs typeface="Arial" panose="020B0604020202020204" pitchFamily="34" charset="0"/>
              </a:rPr>
              <a:t>└────────────────────</a:t>
            </a:r>
            <a:endParaRPr lang="en-GB" dirty="0"/>
          </a:p>
          <a:p>
            <a:endParaRPr lang="en-GB" b="1" dirty="0"/>
          </a:p>
          <a:p>
            <a:r>
              <a:rPr lang="en-GB" b="1" dirty="0"/>
              <a:t>References</a:t>
            </a:r>
            <a:r>
              <a:rPr lang="en-GB" dirty="0"/>
              <a:t>:</a:t>
            </a:r>
          </a:p>
          <a:p>
            <a:r>
              <a:rPr lang="en-GB" dirty="0"/>
              <a:t>Data Representation </a:t>
            </a:r>
          </a:p>
          <a:p>
            <a:r>
              <a:rPr lang="en-GB" dirty="0"/>
              <a:t>https://www.csfieldguide.org.nz/en/chapters/data-representation/</a:t>
            </a:r>
          </a:p>
          <a:p>
            <a:r>
              <a:rPr lang="en-GB" dirty="0"/>
              <a:t>Colour Models</a:t>
            </a:r>
          </a:p>
          <a:p>
            <a:r>
              <a:rPr lang="en-GB" dirty="0"/>
              <a:t>https://www.sqa.org.uk/e-learning/BitVect01CD/page_36.htm</a:t>
            </a:r>
          </a:p>
          <a:p>
            <a:r>
              <a:rPr lang="en-GB" dirty="0"/>
              <a:t>Image reference</a:t>
            </a:r>
          </a:p>
          <a:p>
            <a:pPr defTabSz="815462">
              <a:defRPr/>
            </a:pPr>
            <a:r>
              <a:rPr lang="en-US" sz="1200" dirty="0"/>
              <a:t>https://www.mathworks.com/help/examples/images/win64/SegmentGrayscaleImageUsingKMeansClusteringExample_01.png</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558052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0" marR="0">
              <a:spcBef>
                <a:spcPts val="600"/>
              </a:spcBef>
              <a:spcAft>
                <a:spcPts val="600"/>
              </a:spcAft>
            </a:pPr>
            <a:r>
              <a:rPr lang="en-GB" sz="1800" dirty="0">
                <a:effectLst/>
                <a:latin typeface="Arial" panose="020B0604020202020204" pitchFamily="34" charset="0"/>
                <a:ea typeface="MS Mincho" panose="02020609040205080304" pitchFamily="49" charset="-128"/>
                <a:cs typeface="Times New Roman" panose="02020603050405020304" pitchFamily="18" charset="0"/>
              </a:rPr>
              <a:t>Many </a:t>
            </a:r>
            <a:r>
              <a:rPr lang="en-US" sz="1800" dirty="0">
                <a:effectLst/>
                <a:latin typeface="Arial" panose="020B0604020202020204" pitchFamily="34" charset="0"/>
                <a:ea typeface="MS Mincho" panose="02020609040205080304" pitchFamily="49" charset="-128"/>
                <a:cs typeface="Times New Roman" panose="02020603050405020304" pitchFamily="18" charset="0"/>
              </a:rPr>
              <a:t>color</a:t>
            </a:r>
            <a:r>
              <a:rPr lang="en-GB" sz="1800" dirty="0">
                <a:effectLst/>
                <a:latin typeface="Arial" panose="020B0604020202020204" pitchFamily="34" charset="0"/>
                <a:ea typeface="MS Mincho" panose="02020609040205080304" pitchFamily="49" charset="-128"/>
                <a:cs typeface="Times New Roman" panose="02020603050405020304" pitchFamily="18" charset="0"/>
              </a:rPr>
              <a:t> models are available for </a:t>
            </a:r>
            <a:r>
              <a:rPr lang="en-GB" sz="1800" dirty="0" err="1">
                <a:effectLst/>
                <a:latin typeface="Arial" panose="020B0604020202020204" pitchFamily="34" charset="0"/>
                <a:ea typeface="MS Mincho" panose="02020609040205080304" pitchFamily="49" charset="-128"/>
                <a:cs typeface="Times New Roman" panose="02020603050405020304" pitchFamily="18" charset="0"/>
              </a:rPr>
              <a:t>colored</a:t>
            </a:r>
            <a:r>
              <a:rPr lang="en-GB" sz="1800" dirty="0">
                <a:effectLst/>
                <a:latin typeface="Arial" panose="020B0604020202020204" pitchFamily="34" charset="0"/>
                <a:ea typeface="MS Mincho" panose="02020609040205080304" pitchFamily="49" charset="-128"/>
                <a:cs typeface="Times New Roman" panose="02020603050405020304" pitchFamily="18" charset="0"/>
              </a:rPr>
              <a:t> images. The best-known model is </a:t>
            </a:r>
            <a:r>
              <a:rPr lang="en-GB" sz="1800" dirty="0" err="1">
                <a:effectLst/>
                <a:latin typeface="Arial" panose="020B0604020202020204" pitchFamily="34" charset="0"/>
                <a:ea typeface="MS Mincho" panose="02020609040205080304" pitchFamily="49" charset="-128"/>
                <a:cs typeface="Times New Roman" panose="02020603050405020304" pitchFamily="18" charset="0"/>
              </a:rPr>
              <a:t>RGB</a:t>
            </a:r>
            <a:r>
              <a:rPr lang="en-GB" sz="1800" dirty="0">
                <a:effectLst/>
                <a:latin typeface="Arial" panose="020B0604020202020204" pitchFamily="34" charset="0"/>
                <a:ea typeface="MS Mincho" panose="02020609040205080304" pitchFamily="49" charset="-128"/>
                <a:cs typeface="Times New Roman" panose="02020603050405020304" pitchFamily="18" charset="0"/>
              </a:rPr>
              <a:t>, where the </a:t>
            </a:r>
            <a:r>
              <a:rPr lang="en-US" sz="1800" dirty="0">
                <a:effectLst/>
                <a:latin typeface="Arial" panose="020B0604020202020204" pitchFamily="34" charset="0"/>
                <a:ea typeface="MS Mincho" panose="02020609040205080304" pitchFamily="49" charset="-128"/>
                <a:cs typeface="Times New Roman" panose="02020603050405020304" pitchFamily="18" charset="0"/>
              </a:rPr>
              <a:t>color of the pixels is</a:t>
            </a:r>
            <a:r>
              <a:rPr lang="en-GB" sz="1800" dirty="0">
                <a:effectLst/>
                <a:latin typeface="Arial" panose="020B0604020202020204" pitchFamily="34" charset="0"/>
                <a:ea typeface="MS Mincho" panose="02020609040205080304" pitchFamily="49" charset="-128"/>
                <a:cs typeface="Times New Roman" panose="02020603050405020304" pitchFamily="18" charset="0"/>
              </a:rPr>
              <a:t> represented as a mix of Red, Blue, and Green </a:t>
            </a:r>
            <a:r>
              <a:rPr lang="en-US" sz="1800" dirty="0">
                <a:effectLst/>
                <a:latin typeface="Arial" panose="020B0604020202020204" pitchFamily="34" charset="0"/>
                <a:ea typeface="MS Mincho" panose="02020609040205080304" pitchFamily="49" charset="-128"/>
                <a:cs typeface="Times New Roman" panose="02020603050405020304" pitchFamily="18" charset="0"/>
              </a:rPr>
              <a:t>color</a:t>
            </a:r>
            <a:r>
              <a:rPr lang="en-GB" sz="1800" dirty="0">
                <a:effectLst/>
                <a:latin typeface="Arial" panose="020B0604020202020204" pitchFamily="34" charset="0"/>
                <a:ea typeface="MS Mincho" panose="02020609040205080304" pitchFamily="49" charset="-128"/>
                <a:cs typeface="Times New Roman" panose="02020603050405020304" pitchFamily="18" charset="0"/>
              </a:rPr>
              <a:t> channels. The value of the pixel intensity is represented as three 2D arrays that represent the three </a:t>
            </a:r>
            <a:r>
              <a:rPr lang="en-US" sz="1800" dirty="0">
                <a:effectLst/>
                <a:latin typeface="Arial" panose="020B0604020202020204" pitchFamily="34" charset="0"/>
                <a:ea typeface="MS Mincho" panose="02020609040205080304" pitchFamily="49" charset="-128"/>
                <a:cs typeface="Times New Roman" panose="02020603050405020304" pitchFamily="18" charset="0"/>
              </a:rPr>
              <a:t>color</a:t>
            </a:r>
            <a:r>
              <a:rPr lang="en-GB" sz="1800" dirty="0">
                <a:effectLst/>
                <a:latin typeface="Arial" panose="020B0604020202020204" pitchFamily="34" charset="0"/>
                <a:ea typeface="MS Mincho" panose="02020609040205080304" pitchFamily="49" charset="-128"/>
                <a:cs typeface="Times New Roman" panose="02020603050405020304" pitchFamily="18" charset="0"/>
              </a:rPr>
              <a:t> channels, where each </a:t>
            </a:r>
            <a:r>
              <a:rPr lang="en-US" sz="1800" dirty="0">
                <a:effectLst/>
                <a:latin typeface="Arial" panose="020B0604020202020204" pitchFamily="34" charset="0"/>
                <a:ea typeface="MS Mincho" panose="02020609040205080304" pitchFamily="49" charset="-128"/>
                <a:cs typeface="Times New Roman" panose="02020603050405020304" pitchFamily="18" charset="0"/>
              </a:rPr>
              <a:t>color</a:t>
            </a:r>
            <a:r>
              <a:rPr lang="en-GB" sz="1800" dirty="0">
                <a:effectLst/>
                <a:latin typeface="Arial" panose="020B0604020202020204" pitchFamily="34" charset="0"/>
                <a:ea typeface="MS Mincho" panose="02020609040205080304" pitchFamily="49" charset="-128"/>
                <a:cs typeface="Times New Roman" panose="02020603050405020304" pitchFamily="18" charset="0"/>
              </a:rPr>
              <a:t> value is in the range 0 – 255. The </a:t>
            </a:r>
            <a:r>
              <a:rPr lang="en-US" sz="1800" dirty="0">
                <a:effectLst/>
                <a:latin typeface="Arial" panose="020B0604020202020204" pitchFamily="34" charset="0"/>
                <a:ea typeface="MS Mincho" panose="02020609040205080304" pitchFamily="49" charset="-128"/>
                <a:cs typeface="Times New Roman" panose="02020603050405020304" pitchFamily="18" charset="0"/>
              </a:rPr>
              <a:t>color</a:t>
            </a:r>
            <a:r>
              <a:rPr lang="en-GB" sz="1800" dirty="0">
                <a:effectLst/>
                <a:latin typeface="Arial" panose="020B0604020202020204" pitchFamily="34" charset="0"/>
                <a:ea typeface="MS Mincho" panose="02020609040205080304" pitchFamily="49" charset="-128"/>
                <a:cs typeface="Times New Roman" panose="02020603050405020304" pitchFamily="18" charset="0"/>
              </a:rPr>
              <a:t> value represents different intensities of the </a:t>
            </a:r>
            <a:r>
              <a:rPr lang="en-US" sz="1800" dirty="0">
                <a:effectLst/>
                <a:latin typeface="Arial" panose="020B0604020202020204" pitchFamily="34" charset="0"/>
                <a:ea typeface="MS Mincho" panose="02020609040205080304" pitchFamily="49" charset="-128"/>
                <a:cs typeface="Times New Roman" panose="02020603050405020304" pitchFamily="18" charset="0"/>
              </a:rPr>
              <a:t>colors</a:t>
            </a:r>
            <a:r>
              <a:rPr lang="en-GB" sz="1800" dirty="0">
                <a:effectLst/>
                <a:latin typeface="Arial" panose="020B0604020202020204" pitchFamily="34" charset="0"/>
                <a:ea typeface="MS Mincho" panose="02020609040205080304" pitchFamily="49" charset="-128"/>
                <a:cs typeface="Times New Roman" panose="02020603050405020304" pitchFamily="18" charset="0"/>
              </a:rPr>
              <a:t> and all the </a:t>
            </a:r>
            <a:r>
              <a:rPr lang="en-US" sz="1800" dirty="0">
                <a:effectLst/>
                <a:latin typeface="Arial" panose="020B0604020202020204" pitchFamily="34" charset="0"/>
                <a:ea typeface="MS Mincho" panose="02020609040205080304" pitchFamily="49" charset="-128"/>
                <a:cs typeface="Times New Roman" panose="02020603050405020304" pitchFamily="18" charset="0"/>
              </a:rPr>
              <a:t>colors</a:t>
            </a:r>
            <a:r>
              <a:rPr lang="en-GB" sz="1800" dirty="0">
                <a:effectLst/>
                <a:latin typeface="Arial" panose="020B0604020202020204" pitchFamily="34" charset="0"/>
                <a:ea typeface="MS Mincho" panose="02020609040205080304" pitchFamily="49" charset="-128"/>
                <a:cs typeface="Times New Roman" panose="02020603050405020304" pitchFamily="18" charset="0"/>
              </a:rPr>
              <a:t> that you see on the screen. The number of </a:t>
            </a:r>
            <a:r>
              <a:rPr lang="en-US" sz="1800" dirty="0">
                <a:effectLst/>
                <a:latin typeface="Arial" panose="020B0604020202020204" pitchFamily="34" charset="0"/>
                <a:ea typeface="MS Mincho" panose="02020609040205080304" pitchFamily="49" charset="-128"/>
                <a:cs typeface="Times New Roman" panose="02020603050405020304" pitchFamily="18" charset="0"/>
              </a:rPr>
              <a:t>color</a:t>
            </a:r>
            <a:r>
              <a:rPr lang="en-GB" sz="1800" dirty="0">
                <a:effectLst/>
                <a:latin typeface="Arial" panose="020B0604020202020204" pitchFamily="34" charset="0"/>
                <a:ea typeface="MS Mincho" panose="02020609040205080304" pitchFamily="49" charset="-128"/>
                <a:cs typeface="Times New Roman" panose="02020603050405020304" pitchFamily="18" charset="0"/>
              </a:rPr>
              <a:t> variations that are available in </a:t>
            </a:r>
            <a:r>
              <a:rPr lang="en-GB" sz="1800" dirty="0" err="1">
                <a:effectLst/>
                <a:latin typeface="Arial" panose="020B0604020202020204" pitchFamily="34" charset="0"/>
                <a:ea typeface="MS Mincho" panose="02020609040205080304" pitchFamily="49" charset="-128"/>
                <a:cs typeface="Times New Roman" panose="02020603050405020304" pitchFamily="18" charset="0"/>
              </a:rPr>
              <a:t>RGB</a:t>
            </a:r>
            <a:r>
              <a:rPr lang="en-GB" sz="1800" dirty="0">
                <a:effectLst/>
                <a:latin typeface="Arial" panose="020B0604020202020204" pitchFamily="34" charset="0"/>
                <a:ea typeface="MS Mincho" panose="02020609040205080304" pitchFamily="49" charset="-128"/>
                <a:cs typeface="Times New Roman" panose="02020603050405020304" pitchFamily="18" charset="0"/>
              </a:rPr>
              <a:t> is  256 * 256 *256 = </a:t>
            </a:r>
            <a:r>
              <a:rPr lang="en-US" sz="1800" dirty="0">
                <a:effectLst/>
                <a:latin typeface="Arial" panose="020B0604020202020204" pitchFamily="34" charset="0"/>
                <a:ea typeface="MS Mincho" panose="02020609040205080304" pitchFamily="49" charset="-128"/>
                <a:cs typeface="Times New Roman" panose="02020603050405020304" pitchFamily="18" charset="0"/>
              </a:rPr>
              <a:t>16,777,216 possible colors.</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Depending on the data structure used that image appears as</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Three 2D arrays, where each 2D array represents the values and intensities for one color. The image is a combination of all three arrays. </a:t>
            </a:r>
          </a:p>
          <a:p>
            <a:pPr marL="285750" marR="0" indent="-285750">
              <a:spcBef>
                <a:spcPts val="600"/>
              </a:spcBef>
              <a:spcAft>
                <a:spcPts val="600"/>
              </a:spcAft>
              <a:buFont typeface="Arial" panose="020B0604020202020204" pitchFamily="34" charset="0"/>
              <a:buChar char="•"/>
            </a:pPr>
            <a:r>
              <a:rPr lang="en-US" sz="1800" dirty="0">
                <a:effectLst/>
                <a:latin typeface="Arial" panose="020B0604020202020204" pitchFamily="34" charset="0"/>
                <a:ea typeface="MS Mincho" panose="02020609040205080304" pitchFamily="49" charset="-128"/>
                <a:cs typeface="Times New Roman" panose="02020603050405020304" pitchFamily="18" charset="0"/>
              </a:rPr>
              <a:t>One </a:t>
            </a:r>
            <a:r>
              <a:rPr lang="en-GB" sz="1800" dirty="0">
                <a:effectLst/>
                <a:latin typeface="Arial" panose="020B0604020202020204" pitchFamily="34" charset="0"/>
                <a:ea typeface="MS Mincho" panose="02020609040205080304" pitchFamily="49" charset="-128"/>
                <a:cs typeface="Times New Roman" panose="02020603050405020304" pitchFamily="18" charset="0"/>
              </a:rPr>
              <a:t>2D array, where each entry in the array is an object that contains three </a:t>
            </a:r>
            <a:r>
              <a:rPr lang="en-GB" sz="1800" dirty="0" err="1">
                <a:effectLst/>
                <a:latin typeface="Arial" panose="020B0604020202020204" pitchFamily="34" charset="0"/>
                <a:ea typeface="MS Mincho" panose="02020609040205080304" pitchFamily="49" charset="-128"/>
                <a:cs typeface="Times New Roman" panose="02020603050405020304" pitchFamily="18" charset="0"/>
              </a:rPr>
              <a:t>color</a:t>
            </a:r>
            <a:r>
              <a:rPr lang="en-GB" sz="1800" dirty="0">
                <a:effectLst/>
                <a:latin typeface="Arial" panose="020B0604020202020204" pitchFamily="34" charset="0"/>
                <a:ea typeface="MS Mincho" panose="02020609040205080304" pitchFamily="49" charset="-128"/>
                <a:cs typeface="Times New Roman" panose="02020603050405020304" pitchFamily="18" charset="0"/>
              </a:rPr>
              <a:t> values of </a:t>
            </a:r>
            <a:r>
              <a:rPr lang="en-GB" sz="1800" dirty="0" err="1">
                <a:effectLst/>
                <a:latin typeface="Arial" panose="020B0604020202020204" pitchFamily="34" charset="0"/>
                <a:ea typeface="MS Mincho" panose="02020609040205080304" pitchFamily="49" charset="-128"/>
                <a:cs typeface="Times New Roman" panose="02020603050405020304" pitchFamily="18" charset="0"/>
              </a:rPr>
              <a:t>RGB</a:t>
            </a:r>
            <a:r>
              <a:rPr lang="en-GB" sz="1800" dirty="0">
                <a:effectLst/>
                <a:latin typeface="Arial" panose="020B0604020202020204" pitchFamily="34" charset="0"/>
                <a:ea typeface="MS Mincho" panose="02020609040205080304" pitchFamily="49" charset="-128"/>
                <a:cs typeface="Times New Roman" panose="02020603050405020304" pitchFamily="18" charset="0"/>
              </a:rPr>
              <a:t>.</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 </a:t>
            </a:r>
          </a:p>
          <a:p>
            <a:r>
              <a:rPr lang="en-GB" b="1" dirty="0"/>
              <a:t>References</a:t>
            </a:r>
            <a:r>
              <a:rPr lang="en-GB" b="0" dirty="0"/>
              <a:t>:</a:t>
            </a:r>
          </a:p>
          <a:p>
            <a:r>
              <a:rPr lang="en-GB" b="0" dirty="0"/>
              <a:t>Data Representation</a:t>
            </a:r>
          </a:p>
          <a:p>
            <a:r>
              <a:rPr lang="en-GB" dirty="0"/>
              <a:t>https://www.csfieldguide.org.nz/en/chapters/data-representation/</a:t>
            </a:r>
          </a:p>
          <a:p>
            <a:r>
              <a:rPr lang="en-GB" dirty="0"/>
              <a:t>Colour Models</a:t>
            </a:r>
          </a:p>
          <a:p>
            <a:r>
              <a:rPr lang="en-GB" dirty="0"/>
              <a:t>https://www.sqa.org.uk/e-learning/BitVect01CD/page_36.htm</a:t>
            </a:r>
          </a:p>
          <a:p>
            <a:r>
              <a:rPr lang="en-US" dirty="0"/>
              <a:t>How MATLAB Represents Pixel Colors</a:t>
            </a:r>
            <a:endParaRPr lang="en-GB" dirty="0"/>
          </a:p>
          <a:p>
            <a:r>
              <a:rPr lang="en-GB" dirty="0"/>
              <a:t>https://www.mathworks.com/company/newsletters/articles/how-matlab-represents-pixel-colors.html</a:t>
            </a:r>
          </a:p>
        </p:txBody>
      </p:sp>
      <p:sp>
        <p:nvSpPr>
          <p:cNvPr id="2" name="Footer Placeholder 1"/>
          <p:cNvSpPr>
            <a:spLocks noGrp="1"/>
          </p:cNvSpPr>
          <p:nvPr>
            <p:ph type="ftr" sz="quarter" idx="4"/>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Copyright IBM Corporation 2018, 2022</a:t>
            </a: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88253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396545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defTabSz="815462">
              <a:defRPr/>
            </a:pPr>
            <a:r>
              <a:rPr lang="en-GB" dirty="0"/>
              <a:t>Computer vision is a branch of science that is concerned with processing images to extract, </a:t>
            </a:r>
            <a:r>
              <a:rPr lang="en-US" noProof="0" dirty="0"/>
              <a:t>analyze</a:t>
            </a:r>
            <a:r>
              <a:rPr lang="en-GB" dirty="0"/>
              <a:t>, and understand useful information from a single image or image sequence. It aims to create an artificial (computer) system that can achieve the capabilities of a human visual system so that the machine can “see”.</a:t>
            </a:r>
          </a:p>
          <a:p>
            <a:r>
              <a:rPr lang="en-GB" dirty="0"/>
              <a:t>CV uses various machine learning algorithms to </a:t>
            </a:r>
            <a:r>
              <a:rPr lang="en-US" noProof="0" dirty="0"/>
              <a:t>analyze</a:t>
            </a:r>
            <a:r>
              <a:rPr lang="en-GB" dirty="0"/>
              <a:t> images for scenes, objects, faces, and other content in videos, photos, and pictures in general.</a:t>
            </a:r>
          </a:p>
          <a:p>
            <a:endParaRPr lang="en-GB" dirty="0"/>
          </a:p>
          <a:p>
            <a:r>
              <a:rPr lang="en-GB" b="1" dirty="0"/>
              <a:t>References</a:t>
            </a:r>
            <a:r>
              <a:rPr lang="en-GB" dirty="0"/>
              <a:t>: </a:t>
            </a:r>
          </a:p>
          <a:p>
            <a:r>
              <a:rPr lang="en-US" dirty="0"/>
              <a:t>The British Machine Vision Association</a:t>
            </a:r>
            <a:endParaRPr lang="en-GB" dirty="0"/>
          </a:p>
          <a:p>
            <a:r>
              <a:rPr lang="en-GB" dirty="0"/>
              <a:t>https://britishmachinevisionassociation.github.io/</a:t>
            </a:r>
          </a:p>
          <a:p>
            <a:r>
              <a:rPr lang="en-GB" dirty="0"/>
              <a:t>What is computer vision?</a:t>
            </a:r>
          </a:p>
          <a:p>
            <a:r>
              <a:rPr lang="en-GB" dirty="0"/>
              <a:t>https://www.ibm.com/topics/computer-vision?mhsrc=ibmsearch_a&amp;mhq=computer%20vision%20history</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637802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defTabSz="815462">
              <a:defRPr/>
            </a:pPr>
            <a:r>
              <a:rPr lang="en-GB" dirty="0"/>
              <a:t>The steps and functions that are included in a CV system algorithm pipeline are highly dependent on the application. The application might be implemented as a stand-alone part of a system and might apply to only a certain step of the pipeline, or it can be a larger application, that is, an end-to-end application that takes certain images and then applies all of the steps and functions in the pipeline.</a:t>
            </a:r>
          </a:p>
          <a:p>
            <a:pPr defTabSz="815462">
              <a:defRPr/>
            </a:pPr>
            <a:r>
              <a:rPr lang="en-GB" b="1" dirty="0"/>
              <a:t>Reference</a:t>
            </a:r>
            <a:r>
              <a:rPr lang="en-GB" dirty="0"/>
              <a:t>: </a:t>
            </a:r>
          </a:p>
          <a:p>
            <a:pPr defTabSz="815462">
              <a:defRPr/>
            </a:pPr>
            <a:r>
              <a:rPr lang="en-US" dirty="0"/>
              <a:t>Hardware Architecture for Real-Time Computation of Image Component Feature Descriptors on a FPGA</a:t>
            </a:r>
            <a:endParaRPr lang="en-GB" dirty="0"/>
          </a:p>
          <a:p>
            <a:pPr defTabSz="815462">
              <a:defRPr/>
            </a:pPr>
            <a:r>
              <a:rPr lang="en-GB" dirty="0"/>
              <a:t>https://www.researchgate.net/publication/273596152_Hardware_Architecture_for_Real-Time_Computation_of_Image_Component_Feature_Descriptors_on_a_FPGA</a:t>
            </a:r>
          </a:p>
          <a:p>
            <a:pPr defTabSz="815462">
              <a:defRPr/>
            </a:pPr>
            <a:endParaRPr lang="en-GB" dirty="0"/>
          </a:p>
          <a:p>
            <a:endParaRPr lang="en-GB" dirty="0"/>
          </a:p>
          <a:p>
            <a:endParaRPr lang="en-GB"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4814105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305798" indent="-305798">
              <a:buFont typeface="+mj-lt"/>
              <a:buAutoNum type="arabicPeriod"/>
            </a:pPr>
            <a:r>
              <a:rPr lang="en-GB" b="1" dirty="0"/>
              <a:t>Image acquisition</a:t>
            </a:r>
          </a:p>
          <a:p>
            <a:r>
              <a:rPr lang="en-GB" dirty="0"/>
              <a:t>Image acquisition is the process of acquiring images and saving them in a digital image format for processing in the pipeline. </a:t>
            </a:r>
          </a:p>
          <a:p>
            <a:r>
              <a:rPr lang="en-GB" dirty="0"/>
              <a:t>Images are acquired from image sensors, such as commercial cameras. </a:t>
            </a:r>
            <a:r>
              <a:rPr lang="en-GB" sz="1800" dirty="0">
                <a:effectLst/>
                <a:latin typeface="Arial" panose="020B0604020202020204" pitchFamily="34" charset="0"/>
                <a:ea typeface="MS Mincho" panose="02020609040205080304" pitchFamily="49" charset="-128"/>
                <a:cs typeface="Times New Roman" panose="02020603050405020304" pitchFamily="18" charset="0"/>
              </a:rPr>
              <a:t>Other types of light-sensitive devices can be used to capture different types of images</a:t>
            </a:r>
            <a:r>
              <a:rPr lang="en-GB" dirty="0"/>
              <a:t>. Other image sensors include radar, which uses radio waves for imaging. </a:t>
            </a:r>
          </a:p>
          <a:p>
            <a:r>
              <a:rPr lang="en-GB" dirty="0"/>
              <a:t>Depending on the type of the device, the captured image can be 2D, 3D, or a sequence of images. These images often use common formats, such as .jpeg, .png, and .bmp.</a:t>
            </a:r>
          </a:p>
          <a:p>
            <a:pPr>
              <a:spcAft>
                <a:spcPts val="1070"/>
              </a:spcAft>
            </a:pPr>
            <a:r>
              <a:rPr lang="en-GB" dirty="0"/>
              <a:t>Images are stored as arrays of pixels according to their </a:t>
            </a:r>
            <a:r>
              <a:rPr lang="en-US" noProof="0" dirty="0"/>
              <a:t>color</a:t>
            </a:r>
            <a:r>
              <a:rPr lang="en-GB" dirty="0"/>
              <a:t> model.</a:t>
            </a:r>
          </a:p>
          <a:p>
            <a:pPr>
              <a:spcAft>
                <a:spcPts val="1070"/>
              </a:spcAft>
            </a:pPr>
            <a:r>
              <a:rPr lang="en-GB" b="1" dirty="0"/>
              <a:t>Reference</a:t>
            </a:r>
            <a:r>
              <a:rPr lang="en-GB" dirty="0"/>
              <a:t>:</a:t>
            </a:r>
          </a:p>
          <a:p>
            <a:pPr>
              <a:spcAft>
                <a:spcPts val="1070"/>
              </a:spcAft>
            </a:pPr>
            <a:r>
              <a:rPr lang="en-GB" dirty="0"/>
              <a:t>System methods</a:t>
            </a:r>
          </a:p>
          <a:p>
            <a:pPr>
              <a:spcAft>
                <a:spcPts val="1070"/>
              </a:spcAft>
            </a:pPr>
            <a:r>
              <a:rPr lang="en-GB" dirty="0"/>
              <a:t>https://en.wikipedia.org/wiki/Computer_vision#System_methods</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2661760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305798" indent="-305798">
              <a:buFont typeface="+mj-lt"/>
              <a:buAutoNum type="arabicPeriod" startAt="2"/>
            </a:pPr>
            <a:r>
              <a:rPr lang="en-GB" b="1" dirty="0"/>
              <a:t>Pre-processing: </a:t>
            </a:r>
          </a:p>
          <a:p>
            <a:r>
              <a:rPr lang="en-GB" dirty="0"/>
              <a:t>This stage focuses on preparing the image for the processing stage.</a:t>
            </a:r>
          </a:p>
          <a:p>
            <a:r>
              <a:rPr lang="en-GB" dirty="0"/>
              <a:t>Examples: </a:t>
            </a:r>
          </a:p>
          <a:p>
            <a:pPr marL="254832" indent="-254832" defTabSz="815462">
              <a:buFont typeface="Arial" panose="020B0604020202020204" pitchFamily="34" charset="0"/>
              <a:buChar char="•"/>
              <a:defRPr/>
            </a:pPr>
            <a:r>
              <a:rPr lang="en-GB" dirty="0"/>
              <a:t>Images are resized as a form of normalization so that all images are the same size.</a:t>
            </a:r>
          </a:p>
          <a:p>
            <a:pPr marL="254832" indent="-254832">
              <a:buFont typeface="Arial" panose="020B0604020202020204" pitchFamily="34" charset="0"/>
              <a:buChar char="•"/>
            </a:pPr>
            <a:r>
              <a:rPr lang="en-GB" dirty="0"/>
              <a:t>Noise reduction reduces noise that represents false information in the image, as shown in the slide.</a:t>
            </a:r>
          </a:p>
          <a:p>
            <a:pPr marL="254832" indent="-254832">
              <a:buFont typeface="Arial" panose="020B0604020202020204" pitchFamily="34" charset="0"/>
              <a:buChar char="•"/>
            </a:pPr>
            <a:r>
              <a:rPr lang="en-GB" dirty="0"/>
              <a:t>Contrast adjustment helps with the detection of image information. In the images of the little girl, each image represents a different contrast adjustment.</a:t>
            </a:r>
          </a:p>
          <a:p>
            <a:pPr lvl="1"/>
            <a:r>
              <a:rPr lang="en-GB" i="1" dirty="0"/>
              <a:t>Image source</a:t>
            </a:r>
            <a:r>
              <a:rPr lang="en-GB" dirty="0"/>
              <a:t>: https://www.mathworks.com/help/images/contrast-adjustment.html</a:t>
            </a:r>
          </a:p>
          <a:p>
            <a:endParaRPr lang="en-US" b="1" i="0" dirty="0"/>
          </a:p>
          <a:p>
            <a:r>
              <a:rPr lang="en-US" b="1" i="0" dirty="0"/>
              <a:t>Reference</a:t>
            </a:r>
            <a:r>
              <a:rPr lang="en-US" dirty="0"/>
              <a:t>:</a:t>
            </a:r>
          </a:p>
          <a:p>
            <a:r>
              <a:rPr lang="en-US" dirty="0"/>
              <a:t>System methods</a:t>
            </a:r>
          </a:p>
          <a:p>
            <a:r>
              <a:rPr lang="en-GB" dirty="0"/>
              <a:t>https://en.wikipedia.org/wiki/Computer_vision#System_methods</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12654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305798" indent="-305798">
              <a:buFont typeface="+mj-lt"/>
              <a:buAutoNum type="arabicPeriod" startAt="3"/>
            </a:pPr>
            <a:r>
              <a:rPr lang="en-US" b="1" i="0" dirty="0"/>
              <a:t>Segmentation</a:t>
            </a:r>
          </a:p>
          <a:p>
            <a:pPr lvl="0"/>
            <a:r>
              <a:rPr lang="en-US" b="0" i="0" dirty="0"/>
              <a:t>The position of the image segmentation phase is not fixed in the CV pipeline. It might be a part of the pre-processing phase or follow it or be part of the feature extraction and selection phase or follow them.</a:t>
            </a:r>
          </a:p>
          <a:p>
            <a:pPr lvl="0"/>
            <a:r>
              <a:rPr lang="en-US" b="0" i="0" dirty="0"/>
              <a:t>Segmentation is one of the oldest problems in CV and has the following aspects:</a:t>
            </a:r>
          </a:p>
          <a:p>
            <a:pPr marL="254832" indent="-254832">
              <a:spcAft>
                <a:spcPts val="1070"/>
              </a:spcAft>
              <a:buFont typeface="Arial" panose="020B0604020202020204" pitchFamily="34" charset="0"/>
              <a:buChar char="•"/>
            </a:pPr>
            <a:r>
              <a:rPr lang="en-GB" dirty="0"/>
              <a:t>Partitioning an image into regions of similarity. </a:t>
            </a:r>
          </a:p>
          <a:p>
            <a:pPr marL="254832" indent="-254832">
              <a:spcAft>
                <a:spcPts val="1070"/>
              </a:spcAft>
              <a:buFont typeface="Arial" panose="020B0604020202020204" pitchFamily="34" charset="0"/>
              <a:buChar char="•"/>
            </a:pPr>
            <a:r>
              <a:rPr lang="en-GB" dirty="0"/>
              <a:t>Grouping pixels and features with similar characteristics together.</a:t>
            </a:r>
          </a:p>
          <a:p>
            <a:pPr marL="254832" indent="-254832">
              <a:spcAft>
                <a:spcPts val="1070"/>
              </a:spcAft>
              <a:buFont typeface="Arial" panose="020B0604020202020204" pitchFamily="34" charset="0"/>
              <a:buChar char="•"/>
            </a:pPr>
            <a:r>
              <a:rPr lang="en-GB" dirty="0"/>
              <a:t>Helps with selecting regions of interest within the images. These regions can contain objects of interest that you want to capture</a:t>
            </a:r>
            <a:r>
              <a:rPr lang="en-GB" b="1" dirty="0"/>
              <a:t>.</a:t>
            </a:r>
          </a:p>
          <a:p>
            <a:pPr marL="254832" indent="-254832">
              <a:spcAft>
                <a:spcPts val="1070"/>
              </a:spcAft>
              <a:buFont typeface="Arial" panose="020B0604020202020204" pitchFamily="34" charset="0"/>
              <a:buChar char="•"/>
            </a:pPr>
            <a:r>
              <a:rPr lang="en-GB" dirty="0"/>
              <a:t>Segmenting an image into foreground and background to apply further processing on the foreground.</a:t>
            </a:r>
          </a:p>
          <a:p>
            <a:pPr lvl="0"/>
            <a:r>
              <a:rPr lang="en-US" b="0" i="1" dirty="0"/>
              <a:t>Image citation: </a:t>
            </a:r>
            <a:r>
              <a:rPr lang="en-US" dirty="0"/>
              <a:t>Cremers, D., Rousson, M., &amp; Deriche, R. (2007). A review of statistical approaches to level set segmentation: integrating color, texture, motion and shape. </a:t>
            </a:r>
            <a:r>
              <a:rPr lang="en-US" i="1" dirty="0"/>
              <a:t>International journal of computer vision</a:t>
            </a:r>
            <a:r>
              <a:rPr lang="en-US" dirty="0"/>
              <a:t>, </a:t>
            </a:r>
            <a:r>
              <a:rPr lang="en-US" i="1" dirty="0"/>
              <a:t>72</a:t>
            </a:r>
            <a:r>
              <a:rPr lang="en-US" dirty="0"/>
              <a:t>(2), 195-215.</a:t>
            </a:r>
          </a:p>
          <a:p>
            <a:pPr lvl="0"/>
            <a:endParaRPr lang="en-US" dirty="0"/>
          </a:p>
          <a:p>
            <a:pPr lvl="0"/>
            <a:r>
              <a:rPr lang="en-US" b="1" i="0" dirty="0"/>
              <a:t>References</a:t>
            </a:r>
            <a:r>
              <a:rPr lang="en-US" b="0" i="1" dirty="0"/>
              <a:t>: </a:t>
            </a:r>
          </a:p>
          <a:p>
            <a:pPr lvl="0"/>
            <a:r>
              <a:rPr lang="en-US" b="0" i="1" dirty="0"/>
              <a:t>Computer vision</a:t>
            </a:r>
          </a:p>
          <a:p>
            <a:pPr lvl="0"/>
            <a:r>
              <a:rPr lang="en-US" b="0" i="0" dirty="0"/>
              <a:t>https://en.wikipedia.org/wiki/Computer_vision</a:t>
            </a:r>
          </a:p>
          <a:p>
            <a:pPr lvl="0"/>
            <a:r>
              <a:rPr lang="en-US" b="0" i="0" dirty="0"/>
              <a:t>Computer Vision: Algorithms and Applications</a:t>
            </a:r>
          </a:p>
          <a:p>
            <a:pPr lvl="0"/>
            <a:r>
              <a:rPr lang="en-US" b="0" i="0" dirty="0"/>
              <a:t>http://www.cs.ccu.edu.tw/~damon/tmp/SzeliskiBook_20100903_draft.pdf</a:t>
            </a:r>
          </a:p>
          <a:p>
            <a:pPr lvl="0"/>
            <a:r>
              <a:rPr lang="en-US" b="0" i="0" dirty="0"/>
              <a:t>Segmentation of Images</a:t>
            </a:r>
          </a:p>
          <a:p>
            <a:pPr lvl="0"/>
            <a:r>
              <a:rPr lang="en-US" b="0" i="0" dirty="0"/>
              <a:t>http://www.cse.iitm.ac.in/~vplab/courses/CV_DIP/PDF/lect-Segmen.pdf</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921309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305798" indent="-305798">
              <a:buFont typeface="+mj-lt"/>
              <a:buAutoNum type="arabicPeriod" startAt="4"/>
            </a:pPr>
            <a:r>
              <a:rPr lang="en-US" b="1" dirty="0"/>
              <a:t>Feature extraction and selection </a:t>
            </a:r>
          </a:p>
          <a:p>
            <a:r>
              <a:rPr lang="en-US" sz="1400" kern="1200" dirty="0">
                <a:solidFill>
                  <a:schemeClr val="tx1"/>
                </a:solidFill>
                <a:effectLst/>
                <a:latin typeface="Arial" panose="020B0604020202020204" pitchFamily="34" charset="0"/>
                <a:ea typeface="+mn-ea"/>
                <a:cs typeface="+mn-cs"/>
              </a:rPr>
              <a:t>In computer vision, a feature is a measurable piece of data in your image, which is unique to this specific object. It can be a distinct color in an image or a specific shape such as a line, edge, corner, or an image segment. A good feature is used to distinguish objects from one another. </a:t>
            </a:r>
          </a:p>
          <a:p>
            <a:r>
              <a:rPr lang="en-US" sz="1400" kern="1200" dirty="0">
                <a:solidFill>
                  <a:schemeClr val="tx1"/>
                </a:solidFill>
                <a:effectLst/>
                <a:latin typeface="Arial" panose="020B0604020202020204" pitchFamily="34" charset="0"/>
                <a:ea typeface="+mn-ea"/>
                <a:cs typeface="+mn-cs"/>
              </a:rPr>
              <a:t>The objective is to transform the raw data (image) into a </a:t>
            </a:r>
            <a:r>
              <a:rPr lang="en-US" sz="1400" i="1" kern="1200" dirty="0">
                <a:solidFill>
                  <a:schemeClr val="tx1"/>
                </a:solidFill>
                <a:effectLst/>
                <a:latin typeface="Arial" panose="020B0604020202020204" pitchFamily="34" charset="0"/>
                <a:ea typeface="+mn-ea"/>
                <a:cs typeface="+mn-cs"/>
              </a:rPr>
              <a:t>features vector</a:t>
            </a:r>
            <a:r>
              <a:rPr lang="en-US" sz="1400" kern="1200" dirty="0">
                <a:solidFill>
                  <a:schemeClr val="tx1"/>
                </a:solidFill>
                <a:effectLst/>
                <a:latin typeface="Arial" panose="020B0604020202020204" pitchFamily="34" charset="0"/>
                <a:ea typeface="+mn-ea"/>
                <a:cs typeface="+mn-cs"/>
              </a:rPr>
              <a:t> so that the learning algorithm learns the characteristics of the object.</a:t>
            </a:r>
          </a:p>
          <a:p>
            <a:r>
              <a:rPr lang="en-US" sz="1400" kern="1200" dirty="0">
                <a:solidFill>
                  <a:schemeClr val="tx1"/>
                </a:solidFill>
                <a:effectLst/>
                <a:latin typeface="Arial" panose="020B0604020202020204" pitchFamily="34" charset="0"/>
                <a:ea typeface="+mn-ea"/>
                <a:cs typeface="+mn-cs"/>
              </a:rPr>
              <a:t>Typical examples of such features are:</a:t>
            </a:r>
          </a:p>
          <a:p>
            <a:pPr marL="285750" indent="-285750">
              <a:buFont typeface="Arial" panose="020B0604020202020204" pitchFamily="34" charset="0"/>
              <a:buChar char="•"/>
            </a:pPr>
            <a:r>
              <a:rPr lang="en-US" sz="1400" kern="1200" dirty="0">
                <a:solidFill>
                  <a:schemeClr val="tx1"/>
                </a:solidFill>
                <a:effectLst/>
                <a:latin typeface="Arial" panose="020B0604020202020204" pitchFamily="34" charset="0"/>
                <a:ea typeface="+mn-ea"/>
                <a:cs typeface="+mn-cs"/>
              </a:rPr>
              <a:t>Lines and edges: These features are where sharp changes in brightness occur. They represent the boundaries of objects.</a:t>
            </a:r>
          </a:p>
          <a:p>
            <a:pPr marL="285750" indent="-285750">
              <a:buFont typeface="Arial" panose="020B0604020202020204" pitchFamily="34" charset="0"/>
              <a:buChar char="•"/>
            </a:pPr>
            <a:r>
              <a:rPr lang="en-US" sz="1400" kern="1200" dirty="0">
                <a:solidFill>
                  <a:schemeClr val="tx1"/>
                </a:solidFill>
                <a:effectLst/>
                <a:latin typeface="Arial" panose="020B0604020202020204" pitchFamily="34" charset="0"/>
                <a:ea typeface="+mn-ea"/>
                <a:cs typeface="+mn-cs"/>
              </a:rPr>
              <a:t>Corners: These features are points of interest in the image where intersections or changes in brightness happens.</a:t>
            </a:r>
          </a:p>
          <a:p>
            <a:r>
              <a:rPr lang="en-US" sz="1400" kern="1200" dirty="0">
                <a:solidFill>
                  <a:schemeClr val="tx1"/>
                </a:solidFill>
                <a:effectLst/>
                <a:latin typeface="Arial" panose="020B0604020202020204" pitchFamily="34" charset="0"/>
                <a:ea typeface="+mn-ea"/>
                <a:cs typeface="+mn-cs"/>
              </a:rPr>
              <a:t>These corners and edges represent points and regions of interest in the image.</a:t>
            </a:r>
          </a:p>
          <a:p>
            <a:r>
              <a:rPr lang="en-US" sz="1400" kern="1200" dirty="0">
                <a:solidFill>
                  <a:schemeClr val="tx1"/>
                </a:solidFill>
                <a:effectLst/>
                <a:latin typeface="Arial" panose="020B0604020202020204" pitchFamily="34" charset="0"/>
                <a:ea typeface="+mn-ea"/>
                <a:cs typeface="+mn-cs"/>
              </a:rPr>
              <a:t>Brightness in this context refers to changes in the pixel intensity value.</a:t>
            </a:r>
          </a:p>
          <a:p>
            <a:pPr lvl="0"/>
            <a:endParaRPr lang="en-US" b="0" dirty="0"/>
          </a:p>
          <a:p>
            <a:pPr lvl="0"/>
            <a:r>
              <a:rPr lang="en-US" b="1" i="0" dirty="0"/>
              <a:t>References</a:t>
            </a:r>
            <a:r>
              <a:rPr lang="en-US" b="0" i="1" dirty="0"/>
              <a:t>:</a:t>
            </a:r>
          </a:p>
          <a:p>
            <a:pPr lvl="0"/>
            <a:r>
              <a:rPr lang="en-US" b="0" i="1" dirty="0"/>
              <a:t>Computer Vision Pipeline, Part 1: the big picture</a:t>
            </a:r>
          </a:p>
          <a:p>
            <a:pPr lvl="0"/>
            <a:r>
              <a:rPr lang="en-US" b="0" i="1" dirty="0"/>
              <a:t>https://freecontent.manning.com/computer-vision-pipeline-part-1-the-big-picture/ </a:t>
            </a:r>
          </a:p>
          <a:p>
            <a:pPr lvl="0"/>
            <a:r>
              <a:rPr lang="en-US" b="0" i="1" dirty="0"/>
              <a:t>The Computer Vision Pipeline, Part 4: feature extraction</a:t>
            </a:r>
          </a:p>
          <a:p>
            <a:pPr lvl="0"/>
            <a:r>
              <a:rPr lang="en-US" b="0" i="1" dirty="0"/>
              <a:t>https://freecontent.manning.com/the-computer-vision-pipeline-part-4-feature-extraction/</a:t>
            </a:r>
          </a:p>
          <a:p>
            <a:pPr lvl="0"/>
            <a:r>
              <a:rPr lang="en-US" b="0" i="1" dirty="0"/>
              <a:t>Detection </a:t>
            </a:r>
          </a:p>
          <a:p>
            <a:pPr lvl="0"/>
            <a:r>
              <a:rPr lang="en-US" b="0" i="0" dirty="0"/>
              <a:t>https://en.wikipedia.org/wiki/Feature_(computer_vision)#Detectors</a:t>
            </a:r>
          </a:p>
          <a:p>
            <a:pPr lvl="0"/>
            <a:r>
              <a:rPr lang="en-US" b="0" i="0" dirty="0"/>
              <a:t>Edge Detection</a:t>
            </a:r>
          </a:p>
          <a:p>
            <a:pPr lvl="0"/>
            <a:r>
              <a:rPr lang="en-US" b="0" i="0" dirty="0"/>
              <a:t>https://www.mathworks.com/discovery/edge-detection.html</a:t>
            </a:r>
          </a:p>
          <a:p>
            <a:pPr lvl="0"/>
            <a:r>
              <a:rPr lang="en-US" b="0" i="0" dirty="0"/>
              <a:t>Computer vision</a:t>
            </a:r>
          </a:p>
          <a:p>
            <a:pPr lvl="0"/>
            <a:r>
              <a:rPr lang="en-US" b="0" i="0" dirty="0"/>
              <a:t>https://en.wikipedia.org/wiki/Computer_vision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1" dirty="0"/>
              <a:t>Image reference: </a:t>
            </a:r>
            <a:r>
              <a:rPr lang="en-US" i="1" dirty="0">
                <a:hlinkClick r:id="rId3"/>
              </a:rPr>
              <a:t>https://www.mathworks.com/discovery/edge-detection.html</a:t>
            </a:r>
            <a:endParaRPr lang="en-US" i="1" dirty="0"/>
          </a:p>
          <a:p>
            <a:pPr lvl="0"/>
            <a:endParaRPr lang="en-US" b="0" i="0"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20748009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dirty="0"/>
              <a:t>For feature extraction, all the features in the image that could be extracted are present. Now, start selecting the features that are of interest. Some extracted features might be irrelevant or redundant.</a:t>
            </a:r>
          </a:p>
          <a:p>
            <a:r>
              <a:rPr lang="en-GB" dirty="0"/>
              <a:t>Here are some reasons to perform feature selection:</a:t>
            </a:r>
          </a:p>
          <a:p>
            <a:pPr marL="254832" indent="-254832">
              <a:buFont typeface="Arial" panose="020B0604020202020204" pitchFamily="34" charset="0"/>
              <a:buChar char="•"/>
            </a:pPr>
            <a:r>
              <a:rPr lang="en-GB" dirty="0"/>
              <a:t>Reduce the dimensions of the features that were extracted from the image.</a:t>
            </a:r>
          </a:p>
          <a:p>
            <a:pPr marL="254832" indent="-254832">
              <a:buFont typeface="Arial" panose="020B0604020202020204" pitchFamily="34" charset="0"/>
              <a:buChar char="•"/>
            </a:pPr>
            <a:r>
              <a:rPr lang="en-GB" dirty="0"/>
              <a:t>Avoid overfitting when training the model with the features.</a:t>
            </a:r>
          </a:p>
          <a:p>
            <a:pPr marL="254832" indent="-254832">
              <a:buFont typeface="Arial" panose="020B0604020202020204" pitchFamily="34" charset="0"/>
              <a:buChar char="•"/>
            </a:pPr>
            <a:r>
              <a:rPr lang="en-GB" dirty="0"/>
              <a:t>Create simpler models with less training time.</a:t>
            </a:r>
          </a:p>
          <a:p>
            <a:r>
              <a:rPr lang="en-GB" b="1" i="0" dirty="0"/>
              <a:t>References</a:t>
            </a:r>
            <a:r>
              <a:rPr lang="en-GB" dirty="0"/>
              <a:t>: </a:t>
            </a:r>
          </a:p>
          <a:p>
            <a:r>
              <a:rPr lang="en-GB" dirty="0"/>
              <a:t>Feature selection</a:t>
            </a:r>
          </a:p>
          <a:p>
            <a:r>
              <a:rPr lang="en-GB" dirty="0"/>
              <a:t>https://en.wikipedia.org/wiki/Feature_selection</a:t>
            </a:r>
          </a:p>
          <a:p>
            <a:r>
              <a:rPr lang="en-US" dirty="0"/>
              <a:t>Application of high-dimensional feature selection: evaluation for genomic prediction in man</a:t>
            </a:r>
            <a:endParaRPr lang="en-GB" dirty="0"/>
          </a:p>
          <a:p>
            <a:r>
              <a:rPr lang="en-GB" dirty="0"/>
              <a:t>https://www.nature.com/articles/srep10312</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9289271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305798" indent="-305798" defTabSz="815462">
              <a:buFont typeface="+mj-lt"/>
              <a:buAutoNum type="arabicPeriod" startAt="5"/>
              <a:defRPr/>
            </a:pPr>
            <a:r>
              <a:rPr lang="en-GB" b="1" dirty="0">
                <a:solidFill>
                  <a:schemeClr val="tx2"/>
                </a:solidFill>
              </a:rPr>
              <a:t>Classification: </a:t>
            </a:r>
            <a:r>
              <a:rPr lang="en-US" sz="1400" kern="1200" dirty="0">
                <a:solidFill>
                  <a:schemeClr val="tx1"/>
                </a:solidFill>
                <a:effectLst/>
                <a:latin typeface="Arial" panose="020B0604020202020204" pitchFamily="34" charset="0"/>
                <a:ea typeface="+mn-ea"/>
                <a:cs typeface="+mn-cs"/>
              </a:rPr>
              <a:t>Image classification is a practice in computer vision. It focuses on classifying an image according to its visual content</a:t>
            </a:r>
            <a:r>
              <a:rPr lang="en-GB" sz="1400" kern="1200" dirty="0">
                <a:solidFill>
                  <a:schemeClr val="tx1"/>
                </a:solidFill>
                <a:effectLst/>
                <a:latin typeface="Arial" panose="020B0604020202020204" pitchFamily="34" charset="0"/>
                <a:ea typeface="+mn-ea"/>
                <a:cs typeface="+mn-cs"/>
              </a:rPr>
              <a:t>.</a:t>
            </a:r>
            <a:endParaRPr lang="en-US" sz="1400" kern="1200" dirty="0">
              <a:solidFill>
                <a:schemeClr val="tx1"/>
              </a:solidFill>
              <a:effectLst/>
              <a:latin typeface="Arial" panose="020B0604020202020204" pitchFamily="34" charset="0"/>
              <a:ea typeface="+mn-ea"/>
              <a:cs typeface="+mn-cs"/>
            </a:endParaRPr>
          </a:p>
          <a:p>
            <a:r>
              <a:rPr lang="en-GB" sz="1400" kern="1200" dirty="0">
                <a:solidFill>
                  <a:schemeClr val="tx1"/>
                </a:solidFill>
                <a:effectLst/>
                <a:latin typeface="Arial" panose="020B0604020202020204" pitchFamily="34" charset="0"/>
                <a:ea typeface="+mn-ea"/>
                <a:cs typeface="+mn-cs"/>
              </a:rPr>
              <a:t>Further processing is done on the classified images to identify more features from the image. For example, after the image is classified to detect the face region, identify features on the face such as hair style, age, and gender.</a:t>
            </a:r>
            <a:endParaRPr lang="en-US" sz="1400" kern="1200" dirty="0">
              <a:solidFill>
                <a:schemeClr val="tx1"/>
              </a:solidFill>
              <a:effectLst/>
              <a:latin typeface="Arial" panose="020B0604020202020204" pitchFamily="34" charset="0"/>
              <a:ea typeface="+mn-ea"/>
              <a:cs typeface="+mn-cs"/>
            </a:endParaRPr>
          </a:p>
          <a:p>
            <a:endParaRPr lang="en-GB" b="1" i="0"/>
          </a:p>
          <a:p>
            <a:r>
              <a:rPr lang="en-GB" b="1" i="0"/>
              <a:t>Reference</a:t>
            </a:r>
            <a:r>
              <a:rPr lang="en-GB"/>
              <a:t>:</a:t>
            </a:r>
            <a:endParaRPr lang="en-GB" dirty="0"/>
          </a:p>
          <a:p>
            <a:r>
              <a:rPr lang="en-GB" dirty="0"/>
              <a:t>Image Classification</a:t>
            </a:r>
          </a:p>
          <a:p>
            <a:r>
              <a:rPr lang="en-GB" dirty="0"/>
              <a:t>https://www.sciencedirect.com/topics/computer-science/image-classification</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2011309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0" indent="0" defTabSz="815462">
              <a:buFont typeface="+mj-lt"/>
              <a:buNone/>
              <a:defRPr/>
            </a:pPr>
            <a:r>
              <a:rPr lang="en-GB" b="1" dirty="0">
                <a:solidFill>
                  <a:schemeClr val="tx2"/>
                </a:solidFill>
              </a:rPr>
              <a:t>Decision making </a:t>
            </a:r>
          </a:p>
          <a:p>
            <a:pPr marL="0" indent="0" defTabSz="815462">
              <a:buFont typeface="+mj-lt"/>
              <a:buNone/>
              <a:defRPr/>
            </a:pPr>
            <a:r>
              <a:rPr lang="en-US" sz="1200" dirty="0"/>
              <a:t>After getting the output from the CV pipeline, users can apply logic that is based on the findings to make decisions based on detected images. </a:t>
            </a:r>
          </a:p>
          <a:p>
            <a:pPr defTabSz="815462">
              <a:defRPr/>
            </a:pPr>
            <a:r>
              <a:rPr lang="en-US" sz="1200" dirty="0"/>
              <a:t>For example, in security applications, the system can decide to grant access to a person if a face that is detected is identified as the owner of a facility.</a:t>
            </a:r>
          </a:p>
          <a:p>
            <a:pPr defTabSz="815462">
              <a:defRPr/>
            </a:pPr>
            <a:r>
              <a:rPr lang="en-US" sz="1200" dirty="0"/>
              <a:t>Another example is in a greenhouse environment, where a notification is sent to the engineers to act if a plant is detected as suffering from decay. </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951871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xfrm>
            <a:off x="139700" y="768350"/>
            <a:ext cx="6823075" cy="3838575"/>
          </a:xfrm>
          <a:prstGeom prst="rect">
            <a:avLst/>
          </a:prstGeom>
          <a:ln/>
        </p:spPr>
      </p:sp>
      <p:sp>
        <p:nvSpPr>
          <p:cNvPr id="134147" name="Rectangle 3"/>
          <p:cNvSpPr>
            <a:spLocks noGrp="1" noChangeArrowheads="1"/>
          </p:cNvSpPr>
          <p:nvPr>
            <p:ph type="body" idx="1"/>
          </p:nvPr>
        </p:nvSpPr>
        <p:spPr>
          <a:noFill/>
          <a:ln w="9525">
            <a:noFill/>
            <a:miter lim="800000"/>
            <a:headEnd/>
            <a:tailEnd/>
          </a:ln>
          <a:effectLst/>
        </p:spPr>
        <p:txBody>
          <a:bodyPr vert="horz" wrap="square" lIns="96791" tIns="48396" rIns="96791" bIns="48396" numCol="1" anchor="t" anchorCtr="0" compatLnSpc="1">
            <a:prstTxWarp prst="textNoShape">
              <a:avLst/>
            </a:prstTxWarp>
            <a:noAutofit/>
          </a:bodyPr>
          <a:lstStyle/>
          <a:p>
            <a:pPr>
              <a:defRPr/>
            </a:pPr>
            <a:endParaRPr lang="zh-CN" altLang="zh-CN" dirty="0"/>
          </a:p>
        </p:txBody>
      </p:sp>
    </p:spTree>
    <p:extLst>
      <p:ext uri="{BB962C8B-B14F-4D97-AF65-F5344CB8AC3E}">
        <p14:creationId xmlns:p14="http://schemas.microsoft.com/office/powerpoint/2010/main" val="981709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algn="l" fontAlgn="base"/>
            <a:r>
              <a:rPr lang="en-US" b="0" i="0" dirty="0">
                <a:solidFill>
                  <a:srgbClr val="161616"/>
                </a:solidFill>
                <a:effectLst/>
                <a:latin typeface="IBM Plex Sans" panose="020B0503050203000203" pitchFamily="34" charset="0"/>
              </a:rPr>
              <a:t>Computer vision needs lots of data. It runs analyses of data over and over until it discerns distinctions and ultimately recognize images. For example, to train a computer to recognize automobile tires, it needs to be fed vast quantities of tire images and tire-related items to learn the differences and recognize a tire, especially one with no defects.</a:t>
            </a:r>
          </a:p>
          <a:p>
            <a:pPr algn="l" fontAlgn="base"/>
            <a:r>
              <a:rPr lang="en-US" b="0" i="0" dirty="0">
                <a:solidFill>
                  <a:srgbClr val="161616"/>
                </a:solidFill>
                <a:effectLst/>
                <a:latin typeface="IBM Plex Sans" panose="020B0503050203000203" pitchFamily="34" charset="0"/>
              </a:rPr>
              <a:t>Two essential technologies are used to accomplish this goal: a type of machine learning called </a:t>
            </a:r>
            <a:r>
              <a:rPr lang="en-US" b="0" i="0" u="none" strike="noStrike" dirty="0">
                <a:solidFill>
                  <a:srgbClr val="0062FE"/>
                </a:solidFill>
                <a:effectLst/>
                <a:latin typeface="inherit"/>
                <a:hlinkClick r:id="rId3"/>
              </a:rPr>
              <a:t>deep learning</a:t>
            </a:r>
            <a:r>
              <a:rPr lang="en-US" b="0" i="0" dirty="0">
                <a:solidFill>
                  <a:srgbClr val="161616"/>
                </a:solidFill>
                <a:effectLst/>
                <a:latin typeface="IBM Plex Sans" panose="020B0503050203000203" pitchFamily="34" charset="0"/>
              </a:rPr>
              <a:t> and a convolutional neural network (CNN).</a:t>
            </a:r>
          </a:p>
          <a:p>
            <a:pPr algn="l" fontAlgn="base"/>
            <a:r>
              <a:rPr lang="en-US" b="0" i="0" dirty="0">
                <a:solidFill>
                  <a:srgbClr val="161616"/>
                </a:solidFill>
                <a:effectLst/>
                <a:latin typeface="IBM Plex Sans" panose="020B0503050203000203" pitchFamily="34" charset="0"/>
              </a:rPr>
              <a:t>Machine learning uses algorithmic models that enable a computer to teach itself about the context of visual data. If enough data is fed through the model, the computer will “look” at the data and teach itself to tell one image from another. Algorithms enable the machine to learn by itself, rather than someone programming it to recognize an image.</a:t>
            </a:r>
          </a:p>
          <a:p>
            <a:pPr algn="l" fontAlgn="base"/>
            <a:r>
              <a:rPr lang="en-US" b="0" i="0" dirty="0">
                <a:solidFill>
                  <a:srgbClr val="161616"/>
                </a:solidFill>
                <a:effectLst/>
                <a:latin typeface="IBM Plex Sans" panose="020B0503050203000203" pitchFamily="34" charset="0"/>
              </a:rPr>
              <a:t>A CNN helps a machine learning or deep learning model “look” by breaking down images into pixels that are given tags or labels. It uses the labels to perform convolutions (a mathematical operation on two functions to produce a third function) and makes predictions about what it is “seeing.” The neural network runs convolutions and checks the accuracy of its predictions in a series of iterations until the predictions start to come true. It is then recognizing or seeing images in a way similar to humans.</a:t>
            </a:r>
          </a:p>
          <a:p>
            <a:pPr algn="l" fontAlgn="base"/>
            <a:r>
              <a:rPr lang="en-US" b="0" i="0" dirty="0">
                <a:solidFill>
                  <a:srgbClr val="161616"/>
                </a:solidFill>
                <a:effectLst/>
                <a:latin typeface="IBM Plex Sans" panose="020B0503050203000203" pitchFamily="34" charset="0"/>
              </a:rPr>
              <a:t>Much like a human making out an image at a distance, a CNN first discerns hard edges and simple shapes, then fills in information as it runs iterations of its predictions. A CNN is used to understand single images. A recurrent neural network (RNN) is used in a similar way for video applications to help computers understand how pictures in a series of frames are related to one another.</a:t>
            </a:r>
          </a:p>
          <a:p>
            <a:endParaRPr lang="en-GB" dirty="0"/>
          </a:p>
          <a:p>
            <a:r>
              <a:rPr lang="en-GB" b="1" dirty="0"/>
              <a:t>References</a:t>
            </a:r>
            <a:r>
              <a:rPr lang="en-GB" dirty="0"/>
              <a:t>: </a:t>
            </a:r>
          </a:p>
          <a:p>
            <a:r>
              <a:rPr lang="en-GB" dirty="0"/>
              <a:t>What is computer vision?</a:t>
            </a:r>
          </a:p>
          <a:p>
            <a:r>
              <a:rPr lang="en-GB" dirty="0"/>
              <a:t>https://www.ibm.com/topics/computer-vision?mhsrc=ibmsearch_a&amp;mhq=computer%20vision%20history</a:t>
            </a:r>
          </a:p>
          <a:p>
            <a:r>
              <a:rPr lang="en-GB" dirty="0"/>
              <a:t>Deep learning</a:t>
            </a:r>
          </a:p>
          <a:p>
            <a:r>
              <a:rPr lang="en-GB" dirty="0"/>
              <a:t>https://www.ibm.com/cloud/watson-studio/deep-learning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What is deep learning?</a:t>
            </a:r>
            <a:endParaRPr lang="en-GB" dirty="0"/>
          </a:p>
          <a:p>
            <a:r>
              <a:rPr lang="en-GB" dirty="0"/>
              <a:t>https://www.ibm.com/cloud/learn/deep-learning?mhsrc=ibmsearch_a&amp;mhq=deep%20learning#toc-what-is-de-6i8FHi1_</a:t>
            </a:r>
          </a:p>
          <a:p>
            <a:r>
              <a:rPr lang="en-US" dirty="0"/>
              <a:t>What are convolutional neural networks?</a:t>
            </a:r>
            <a:endParaRPr lang="en-GB" dirty="0"/>
          </a:p>
          <a:p>
            <a:r>
              <a:rPr lang="en-GB" dirty="0"/>
              <a:t>https://www.ibm.com/cloud/learn/convolutional-neural-networks#toc-what-are-c-MWGVhUiG</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401359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algn="l" fontAlgn="base"/>
            <a:r>
              <a:rPr lang="en-US" b="0" i="0" dirty="0">
                <a:solidFill>
                  <a:srgbClr val="525252"/>
                </a:solidFill>
                <a:effectLst/>
                <a:latin typeface="IBM Plex Sans" panose="020B0503050203000203" pitchFamily="34" charset="0"/>
              </a:rPr>
              <a:t>Different types of neural networks address specific problems or data sets. For example, Convolutional neural networks (</a:t>
            </a:r>
            <a:r>
              <a:rPr lang="en-US" b="0" i="0" dirty="0" err="1">
                <a:solidFill>
                  <a:srgbClr val="525252"/>
                </a:solidFill>
                <a:effectLst/>
                <a:latin typeface="IBM Plex Sans" panose="020B0503050203000203" pitchFamily="34" charset="0"/>
              </a:rPr>
              <a:t>CNNs</a:t>
            </a:r>
            <a:r>
              <a:rPr lang="en-US" b="0" i="0" dirty="0">
                <a:solidFill>
                  <a:srgbClr val="525252"/>
                </a:solidFill>
                <a:effectLst/>
                <a:latin typeface="IBM Plex Sans" panose="020B0503050203000203" pitchFamily="34" charset="0"/>
              </a:rPr>
              <a:t>), are used primarily in computer vision and image classification applications. </a:t>
            </a:r>
            <a:r>
              <a:rPr lang="en-US" b="0" i="0" dirty="0" err="1">
                <a:solidFill>
                  <a:srgbClr val="525252"/>
                </a:solidFill>
                <a:effectLst/>
                <a:latin typeface="IBM Plex Sans" panose="020B0503050203000203" pitchFamily="34" charset="0"/>
              </a:rPr>
              <a:t>CNNs</a:t>
            </a:r>
            <a:r>
              <a:rPr lang="en-US" b="0" i="0" dirty="0">
                <a:solidFill>
                  <a:srgbClr val="525252"/>
                </a:solidFill>
                <a:effectLst/>
                <a:latin typeface="IBM Plex Sans" panose="020B0503050203000203" pitchFamily="34" charset="0"/>
              </a:rPr>
              <a:t> can detect features and patterns within an image, enabling tasks, like object detection or recognition. In 2015, a CNN bested a human in an object recognition challenge for the first time.</a:t>
            </a:r>
          </a:p>
          <a:p>
            <a:pPr algn="l" fontAlgn="base"/>
            <a:r>
              <a:rPr lang="en-US" b="0" i="0" dirty="0">
                <a:solidFill>
                  <a:srgbClr val="525252"/>
                </a:solidFill>
                <a:effectLst/>
                <a:latin typeface="IBM Plex Sans" panose="020B0503050203000203" pitchFamily="34" charset="0"/>
              </a:rPr>
              <a:t>Recurrent neural network (</a:t>
            </a:r>
            <a:r>
              <a:rPr lang="en-US" b="0" i="0" dirty="0" err="1">
                <a:solidFill>
                  <a:srgbClr val="525252"/>
                </a:solidFill>
                <a:effectLst/>
                <a:latin typeface="IBM Plex Sans" panose="020B0503050203000203" pitchFamily="34" charset="0"/>
              </a:rPr>
              <a:t>RNNs</a:t>
            </a:r>
            <a:r>
              <a:rPr lang="en-US" b="0" i="0" dirty="0">
                <a:solidFill>
                  <a:srgbClr val="525252"/>
                </a:solidFill>
                <a:effectLst/>
                <a:latin typeface="IBM Plex Sans" panose="020B0503050203000203" pitchFamily="34" charset="0"/>
              </a:rPr>
              <a:t>) are typically used in natural language and speech recognition applications as they leverage sequential or times series data.</a:t>
            </a:r>
          </a:p>
          <a:p>
            <a:pPr algn="l" fontAlgn="base"/>
            <a:r>
              <a:rPr lang="en-US" b="0" i="0" dirty="0">
                <a:solidFill>
                  <a:srgbClr val="525252"/>
                </a:solidFill>
                <a:effectLst/>
                <a:latin typeface="IBM Plex Sans" panose="020B0503050203000203" pitchFamily="34" charset="0"/>
              </a:rPr>
              <a:t>Much like a human making out an image at a distance, a CNN first discerns hard edges and simple shapes, then fills in information as it runs iterations of its predictions. A CNN is used to understand single images. A recurrent neural network (</a:t>
            </a:r>
            <a:r>
              <a:rPr lang="en-US" b="0" i="0" dirty="0" err="1">
                <a:solidFill>
                  <a:srgbClr val="525252"/>
                </a:solidFill>
                <a:effectLst/>
                <a:latin typeface="IBM Plex Sans" panose="020B0503050203000203" pitchFamily="34" charset="0"/>
              </a:rPr>
              <a:t>RNN</a:t>
            </a:r>
            <a:r>
              <a:rPr lang="en-US" b="0" i="0" dirty="0">
                <a:solidFill>
                  <a:srgbClr val="525252"/>
                </a:solidFill>
                <a:effectLst/>
                <a:latin typeface="IBM Plex Sans" panose="020B0503050203000203" pitchFamily="34" charset="0"/>
              </a:rPr>
              <a:t>) is used in a similar way for video applications to help computers understand how pictures in a series of frames are related to one another.</a:t>
            </a:r>
          </a:p>
          <a:p>
            <a:pPr algn="l" fontAlgn="base"/>
            <a:endParaRPr lang="en-US" b="0" i="0" dirty="0">
              <a:solidFill>
                <a:srgbClr val="525252"/>
              </a:solidFill>
              <a:effectLst/>
              <a:latin typeface="IBM Plex Sans" panose="020B0503050203000203" pitchFamily="34" charset="0"/>
            </a:endParaRPr>
          </a:p>
          <a:p>
            <a:r>
              <a:rPr lang="en-GB" b="1" dirty="0"/>
              <a:t>References</a:t>
            </a:r>
            <a:r>
              <a:rPr lang="en-GB" dirty="0"/>
              <a:t>: </a:t>
            </a:r>
          </a:p>
          <a:p>
            <a:r>
              <a:rPr lang="en-GB" dirty="0"/>
              <a:t>What is computer vision?</a:t>
            </a:r>
          </a:p>
          <a:p>
            <a:r>
              <a:rPr lang="en-GB" dirty="0"/>
              <a:t>https://www.ibm.com/topics/computer-vision?mhsrc=ibmsearch_a&amp;mhq=computer%20vision%20history</a:t>
            </a:r>
          </a:p>
          <a:p>
            <a:r>
              <a:rPr lang="en-GB" dirty="0"/>
              <a:t>Deep Learning</a:t>
            </a:r>
          </a:p>
          <a:p>
            <a:r>
              <a:rPr lang="en-GB" dirty="0"/>
              <a:t>https://www.ibm.com/cloud/learn/deep-learning?mhsrc=ibmsearch_a&amp;mhq=deep%20learning#toc-what-is-de-6i8FHi1_</a:t>
            </a:r>
          </a:p>
          <a:p>
            <a:r>
              <a:rPr lang="en-GB" dirty="0"/>
              <a:t>Recurrent Neural Networks</a:t>
            </a:r>
          </a:p>
          <a:p>
            <a:r>
              <a:rPr lang="en-GB" dirty="0"/>
              <a:t>https://www.ibm.com/cloud/learn/recurrent-neural-networks</a:t>
            </a:r>
          </a:p>
          <a:p>
            <a:r>
              <a:rPr lang="en-GB" dirty="0"/>
              <a:t>Convolutional neural networks (</a:t>
            </a:r>
            <a:r>
              <a:rPr lang="en-GB" dirty="0" err="1"/>
              <a:t>CNNs</a:t>
            </a:r>
            <a:r>
              <a:rPr lang="en-GB" dirty="0"/>
              <a:t>),</a:t>
            </a:r>
          </a:p>
          <a:p>
            <a:r>
              <a:rPr lang="en-GB" dirty="0"/>
              <a:t>https://www.ibm.com/cloud/learn/convolutional-neural-networks</a:t>
            </a:r>
          </a:p>
          <a:p>
            <a:r>
              <a:rPr lang="en-GB" dirty="0"/>
              <a:t>Recurrent neural network (</a:t>
            </a:r>
            <a:r>
              <a:rPr lang="en-GB" dirty="0" err="1"/>
              <a:t>RNNs</a:t>
            </a:r>
            <a:r>
              <a:rPr lang="en-GB" dirty="0"/>
              <a:t>)</a:t>
            </a:r>
          </a:p>
          <a:p>
            <a:r>
              <a:rPr lang="en-GB" dirty="0"/>
              <a:t>https://www.ibm.com/cloud/learn/recurrent-neural-networks</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452880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b="0" dirty="0"/>
              <a:t>The slide shows a brief timeline that depicts the most important milestones in computer vision research and development.</a:t>
            </a:r>
            <a:endParaRPr lang="en-GB" b="1" dirty="0"/>
          </a:p>
          <a:p>
            <a:endParaRPr lang="en-GB" b="1" dirty="0"/>
          </a:p>
          <a:p>
            <a:r>
              <a:rPr lang="en-GB" b="1" dirty="0"/>
              <a:t>Reference</a:t>
            </a:r>
            <a:r>
              <a:rPr lang="en-GB" dirty="0"/>
              <a:t>:</a:t>
            </a:r>
          </a:p>
          <a:p>
            <a:r>
              <a:rPr lang="en-GB" dirty="0"/>
              <a:t>The history of computer vision</a:t>
            </a:r>
          </a:p>
          <a:p>
            <a:r>
              <a:rPr lang="en-GB" dirty="0"/>
              <a:t>https://www.ibm.com/topics/computer-vision?mhsrc=ibmsearch_a&amp;mhq=computer%20vision%20history</a:t>
            </a:r>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423595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a:lnSpc>
                <a:spcPct val="200000"/>
              </a:lnSpc>
            </a:pPr>
            <a:r>
              <a:rPr lang="en-GB" sz="1200" dirty="0"/>
              <a:t>CV can be used in many applications and industries:</a:t>
            </a:r>
          </a:p>
          <a:p>
            <a:pPr marL="254832" indent="-254832">
              <a:lnSpc>
                <a:spcPct val="200000"/>
              </a:lnSpc>
              <a:buFont typeface="Arial" panose="020B0604020202020204" pitchFamily="34" charset="0"/>
              <a:buChar char="•"/>
            </a:pPr>
            <a:r>
              <a:rPr lang="en-GB" sz="1200" b="1" dirty="0"/>
              <a:t>Manufacturing</a:t>
            </a:r>
            <a:r>
              <a:rPr lang="en-GB" sz="1200" dirty="0"/>
              <a:t>: Use images from a manufacturing setting to </a:t>
            </a:r>
            <a:r>
              <a:rPr lang="en-US" sz="1200" dirty="0"/>
              <a:t>make sure that products are</a:t>
            </a:r>
            <a:r>
              <a:rPr lang="en-GB" sz="1200" dirty="0"/>
              <a:t> being positioned correctly on an assembly line, or ensure product quality by identifying defective parts on the production line instead of by using manual validation. </a:t>
            </a:r>
          </a:p>
          <a:p>
            <a:pPr marL="254832" indent="-254832" defTabSz="815462">
              <a:lnSpc>
                <a:spcPct val="200000"/>
              </a:lnSpc>
              <a:buFont typeface="Arial" panose="020B0604020202020204" pitchFamily="34" charset="0"/>
              <a:buChar char="•"/>
              <a:defRPr/>
            </a:pPr>
            <a:r>
              <a:rPr lang="en-GB" sz="1200" b="1" dirty="0"/>
              <a:t>Visual auditing</a:t>
            </a:r>
            <a:r>
              <a:rPr lang="en-GB" sz="1200" dirty="0"/>
              <a:t>: </a:t>
            </a:r>
            <a:r>
              <a:rPr lang="en-US" sz="1200" dirty="0"/>
              <a:t>Look for visual compliance or deterioration in a fleet of trucks, planes, or windmills, etc.. in the field. Train custom models to understand what defects look like.</a:t>
            </a:r>
          </a:p>
          <a:p>
            <a:pPr marL="254832" indent="-254832">
              <a:lnSpc>
                <a:spcPct val="200000"/>
              </a:lnSpc>
              <a:buFont typeface="Arial" panose="020B0604020202020204" pitchFamily="34" charset="0"/>
              <a:buChar char="•"/>
            </a:pPr>
            <a:r>
              <a:rPr lang="en-GB" sz="1200" b="1" dirty="0"/>
              <a:t>Insurance</a:t>
            </a:r>
            <a:r>
              <a:rPr lang="en-GB" sz="1200" dirty="0"/>
              <a:t>: Rapidly process claims by using images to classify claims into different categories.</a:t>
            </a:r>
          </a:p>
          <a:p>
            <a:pPr marL="254832" indent="-254832">
              <a:lnSpc>
                <a:spcPct val="200000"/>
              </a:lnSpc>
              <a:buFont typeface="Arial" panose="020B0604020202020204" pitchFamily="34" charset="0"/>
              <a:buChar char="•"/>
            </a:pPr>
            <a:r>
              <a:rPr lang="en-GB" sz="1200" b="1" dirty="0"/>
              <a:t>Social listening:</a:t>
            </a:r>
            <a:r>
              <a:rPr lang="en-GB" sz="1200" dirty="0"/>
              <a:t> Use images from your product line or your logos to track buzz about your company on social media.</a:t>
            </a:r>
          </a:p>
          <a:p>
            <a:pPr marL="254832" indent="-254832" defTabSz="815462">
              <a:lnSpc>
                <a:spcPct val="200000"/>
              </a:lnSpc>
              <a:buFont typeface="Arial" panose="020B0604020202020204" pitchFamily="34" charset="0"/>
              <a:buChar char="•"/>
              <a:defRPr/>
            </a:pPr>
            <a:r>
              <a:rPr lang="en-GB" b="1" dirty="0"/>
              <a:t>Medical image processing: </a:t>
            </a:r>
            <a:r>
              <a:rPr lang="en-GB" dirty="0"/>
              <a:t>Using images for diagnosing patients, such as the detection of </a:t>
            </a:r>
            <a:r>
              <a:rPr lang="en-US" noProof="0" dirty="0"/>
              <a:t>tumors</a:t>
            </a:r>
            <a:r>
              <a:rPr lang="en-GB" dirty="0"/>
              <a:t>.</a:t>
            </a:r>
            <a:endParaRPr lang="en-GB" b="1" dirty="0"/>
          </a:p>
          <a:p>
            <a:pPr marL="254832" indent="-254832" defTabSz="815462">
              <a:lnSpc>
                <a:spcPct val="200000"/>
              </a:lnSpc>
              <a:buFont typeface="Arial" panose="020B0604020202020204" pitchFamily="34" charset="0"/>
              <a:buChar char="•"/>
              <a:defRPr/>
            </a:pPr>
            <a:r>
              <a:rPr lang="en-GB" b="1" dirty="0"/>
              <a:t>Automotive industry: </a:t>
            </a:r>
            <a:r>
              <a:rPr lang="en-GB" b="0" dirty="0"/>
              <a:t>There are many applications for CV in cars. For example, while parking </a:t>
            </a:r>
            <a:r>
              <a:rPr lang="en-GB" dirty="0"/>
              <a:t>a car, a camera can detect objects and warn the driver when they get too close to them.</a:t>
            </a:r>
          </a:p>
          <a:p>
            <a:pPr marL="254832" indent="-254832" defTabSz="815462">
              <a:lnSpc>
                <a:spcPct val="200000"/>
              </a:lnSpc>
              <a:buFont typeface="Arial" panose="020B0604020202020204" pitchFamily="34" charset="0"/>
              <a:buChar char="•"/>
              <a:defRPr/>
            </a:pPr>
            <a:endParaRPr lang="en-GB" dirty="0"/>
          </a:p>
          <a:p>
            <a:r>
              <a:rPr lang="en-US" b="1" dirty="0"/>
              <a:t>Reference</a:t>
            </a:r>
            <a:r>
              <a:rPr lang="en-US" dirty="0"/>
              <a:t>:</a:t>
            </a:r>
          </a:p>
          <a:p>
            <a:r>
              <a:rPr lang="en-US" dirty="0"/>
              <a:t>Computer vision</a:t>
            </a:r>
          </a:p>
          <a:p>
            <a:r>
              <a:rPr lang="en-US" dirty="0"/>
              <a:t>https://www.research.ibm.com/artificial-intelligence/computer-vision/</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2743262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GB" b="1" dirty="0"/>
              <a:t>Social commerce</a:t>
            </a:r>
            <a:r>
              <a:rPr lang="en-GB" dirty="0"/>
              <a:t>: Use an image of a house to find similar homes that are for sale.</a:t>
            </a:r>
          </a:p>
          <a:p>
            <a:r>
              <a:rPr lang="en-GB" sz="1200" b="1" dirty="0"/>
              <a:t>Social listening:</a:t>
            </a:r>
            <a:r>
              <a:rPr lang="en-GB" sz="1200" dirty="0"/>
              <a:t> Use images from your product line or your logos to track buzz about your company on social media.</a:t>
            </a:r>
            <a:endParaRPr lang="en-GB" dirty="0"/>
          </a:p>
          <a:p>
            <a:r>
              <a:rPr lang="en-GB" b="1" dirty="0"/>
              <a:t>Retail</a:t>
            </a:r>
            <a:r>
              <a:rPr lang="en-GB" dirty="0"/>
              <a:t>: Use the photo of an item to find its price at different stores.</a:t>
            </a:r>
          </a:p>
          <a:p>
            <a:r>
              <a:rPr lang="en-GB" b="1" dirty="0"/>
              <a:t>Education</a:t>
            </a:r>
            <a:r>
              <a:rPr lang="en-GB" dirty="0"/>
              <a:t>: Use pictures to find educational material on similar subjects.</a:t>
            </a:r>
          </a:p>
          <a:p>
            <a:r>
              <a:rPr lang="en-GB" b="1" dirty="0"/>
              <a:t>Public safety</a:t>
            </a:r>
            <a:r>
              <a:rPr lang="en-GB" dirty="0"/>
              <a:t>: Automated license-plate reading.</a:t>
            </a:r>
          </a:p>
          <a:p>
            <a:r>
              <a:rPr lang="en-US" dirty="0"/>
              <a:t>Do you know of or heard of any other applications?</a:t>
            </a:r>
          </a:p>
          <a:p>
            <a:endParaRPr lang="en-US" dirty="0"/>
          </a:p>
          <a:p>
            <a:r>
              <a:rPr lang="en-US" b="1" dirty="0"/>
              <a:t>Reference</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Computer vision</a:t>
            </a:r>
          </a:p>
          <a:p>
            <a:r>
              <a:rPr lang="en-US" dirty="0"/>
              <a:t>https://www.research.ibm.com/artificial-intelligence/computer-vision/</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280896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defTabSz="815462">
              <a:lnSpc>
                <a:spcPct val="200000"/>
              </a:lnSpc>
              <a:defRPr/>
            </a:pPr>
            <a:r>
              <a:rPr lang="en-US" b="0" dirty="0"/>
              <a:t>Image classification sees an image and can classify it (a dog, an apple, a person’s face). More precisely, it can accurately predict that an image belongs to a certain class. For example, a social media company might want to use it to automatically identify and separate objectionable images that are uploaded by users.</a:t>
            </a:r>
          </a:p>
          <a:p>
            <a:pPr defTabSz="815462">
              <a:lnSpc>
                <a:spcPct val="200000"/>
              </a:lnSpc>
              <a:defRPr/>
            </a:pPr>
            <a:r>
              <a:rPr lang="en-US" b="0" dirty="0"/>
              <a:t>The demo shows what you can do with a video and a simple model. Notice that instead of images, it was built by using a video, which is just a sequence of images (frames). The current frame is either recognized as a hotdog or not.</a:t>
            </a:r>
          </a:p>
          <a:p>
            <a:pPr defTabSz="815462">
              <a:lnSpc>
                <a:spcPct val="200000"/>
              </a:lnSpc>
              <a:defRPr/>
            </a:pPr>
            <a:r>
              <a:rPr lang="en-GB" dirty="0"/>
              <a:t>A CV task represents a well-defined problem in CV that can be solved to a certain extent or accuracy by using one method or another.</a:t>
            </a:r>
            <a:endParaRPr lang="en-GB" sz="1200" b="1" dirty="0"/>
          </a:p>
          <a:p>
            <a:pPr defTabSz="815462">
              <a:lnSpc>
                <a:spcPct val="200000"/>
              </a:lnSpc>
              <a:defRPr/>
            </a:pPr>
            <a:r>
              <a:rPr lang="en-GB" sz="1200" b="1" dirty="0"/>
              <a:t>Object detection and recognition </a:t>
            </a:r>
            <a:r>
              <a:rPr lang="en-GB" sz="1200" dirty="0"/>
              <a:t>deals with locating and detecting certain patterns within the image. For example, detecting red eyes when taking photos in certain conditions. Other applications include face detection and face recognition. </a:t>
            </a:r>
          </a:p>
          <a:p>
            <a:pPr defTabSz="815462">
              <a:lnSpc>
                <a:spcPct val="200000"/>
              </a:lnSpc>
              <a:defRPr/>
            </a:pPr>
            <a:r>
              <a:rPr lang="en-GB" sz="1200" dirty="0"/>
              <a:t>A CV task is also used in tracking objects, for example, tracking a ball during a football match, tracking the movement of a cricket bat, or tracking a person in a video. </a:t>
            </a:r>
          </a:p>
          <a:p>
            <a:pPr defTabSz="815462">
              <a:lnSpc>
                <a:spcPct val="200000"/>
              </a:lnSpc>
              <a:defRPr/>
            </a:pPr>
            <a:endParaRPr lang="en-GB" sz="1200" dirty="0"/>
          </a:p>
          <a:p>
            <a:pPr>
              <a:lnSpc>
                <a:spcPct val="200000"/>
              </a:lnSpc>
            </a:pPr>
            <a:r>
              <a:rPr lang="en-GB" sz="1200" b="1" dirty="0"/>
              <a:t>References</a:t>
            </a:r>
            <a:r>
              <a:rPr lang="en-GB" sz="1200" dirty="0"/>
              <a:t>:  </a:t>
            </a:r>
          </a:p>
          <a:p>
            <a:pPr marL="0" marR="0" lvl="0" indent="0" algn="l" defTabSz="914400" rtl="0" eaLnBrk="0" fontAlgn="base" latinLnBrk="0" hangingPunct="0">
              <a:lnSpc>
                <a:spcPct val="200000"/>
              </a:lnSpc>
              <a:spcBef>
                <a:spcPct val="30000"/>
              </a:spcBef>
              <a:spcAft>
                <a:spcPct val="0"/>
              </a:spcAft>
              <a:buClrTx/>
              <a:buSzTx/>
              <a:buFontTx/>
              <a:buNone/>
              <a:tabLst/>
              <a:defRPr/>
            </a:pPr>
            <a:r>
              <a:rPr lang="en-GB" sz="1200" dirty="0"/>
              <a:t>Binary image classification demo</a:t>
            </a:r>
          </a:p>
          <a:p>
            <a:pPr>
              <a:lnSpc>
                <a:spcPct val="200000"/>
              </a:lnSpc>
            </a:pPr>
            <a:r>
              <a:rPr lang="en-GB" sz="1200" dirty="0"/>
              <a:t>https://developer.ibm.com/developer/default/articles/introduction-computer-vision/images/hotdognothotdog.gif</a:t>
            </a:r>
          </a:p>
          <a:p>
            <a:r>
              <a:rPr lang="en-US" dirty="0"/>
              <a:t>What is computer vision?</a:t>
            </a:r>
          </a:p>
          <a:p>
            <a:pPr marL="0" indent="0">
              <a:buFontTx/>
              <a:buNone/>
            </a:pPr>
            <a:r>
              <a:rPr lang="en-US" dirty="0"/>
              <a:t>https://www.ibm.com/topics/computer-vision?mhsrc=ibmsearch_a&amp;mhq=object%20detection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Introduction to computer vision</a:t>
            </a:r>
            <a:endParaRPr lang="en-US" dirty="0"/>
          </a:p>
          <a:p>
            <a:pPr marL="0" indent="0">
              <a:buFontTx/>
              <a:buNone/>
            </a:pPr>
            <a:r>
              <a:rPr lang="en-US" dirty="0"/>
              <a:t>https://developer.ibm.com/articles/introduction-computer-vision/</a:t>
            </a:r>
          </a:p>
          <a:p>
            <a:pPr marL="285750" indent="-285750">
              <a:buFontTx/>
              <a:buChar char="-"/>
            </a:pPr>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4170325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0" marR="0" lvl="0" indent="0" algn="l" defTabSz="914400" rtl="0" eaLnBrk="0" fontAlgn="base" latinLnBrk="0" hangingPunct="0">
              <a:lnSpc>
                <a:spcPct val="100000"/>
              </a:lnSpc>
              <a:spcBef>
                <a:spcPct val="30000"/>
              </a:spcBef>
              <a:spcAft>
                <a:spcPts val="1070"/>
              </a:spcAft>
              <a:buClrTx/>
              <a:buSzTx/>
              <a:buFontTx/>
              <a:buNone/>
              <a:tabLst/>
              <a:defRPr/>
            </a:pPr>
            <a:r>
              <a:rPr lang="en-GB" b="0" dirty="0"/>
              <a:t>Object tracking </a:t>
            </a:r>
            <a:r>
              <a:rPr lang="en-GB" sz="1800" dirty="0">
                <a:effectLst/>
                <a:latin typeface="Arial" panose="020B0604020202020204" pitchFamily="34" charset="0"/>
                <a:ea typeface="MS Mincho" panose="02020609040205080304" pitchFamily="49" charset="-128"/>
                <a:cs typeface="Times New Roman" panose="02020603050405020304" pitchFamily="18" charset="0"/>
              </a:rPr>
              <a:t>is a deep learning application that follows the changes in the position of a target object from one frame to another within an image sequence or video.</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lvl="0" indent="0" algn="l" defTabSz="914400" rtl="0" eaLnBrk="0" fontAlgn="base" latinLnBrk="0" hangingPunct="0">
              <a:lnSpc>
                <a:spcPct val="100000"/>
              </a:lnSpc>
              <a:spcBef>
                <a:spcPct val="30000"/>
              </a:spcBef>
              <a:spcAft>
                <a:spcPts val="1070"/>
              </a:spcAft>
              <a:buClrTx/>
              <a:buSzTx/>
              <a:buFontTx/>
              <a:buNone/>
              <a:tabLst/>
              <a:defRPr/>
            </a:pPr>
            <a:r>
              <a:rPr lang="en-US" sz="1800" dirty="0">
                <a:effectLst/>
                <a:latin typeface="Arial" panose="020B0604020202020204" pitchFamily="34" charset="0"/>
                <a:ea typeface="MS Mincho" panose="02020609040205080304" pitchFamily="49" charset="-128"/>
                <a:cs typeface="Times New Roman" panose="02020603050405020304" pitchFamily="18" charset="0"/>
              </a:rPr>
              <a:t>Follows or tracks an object once it is detected. This task is often run with images that are captured in sequence or real-time video feeds. Example: Autonomous vehicles need to not only classify and detect objects such as pedestrians, other cars, and road infrastructure, they need to track them in motion to avoid collisions and obey traffic laws. </a:t>
            </a:r>
          </a:p>
          <a:p>
            <a:pPr marL="0" marR="0" lvl="0" indent="0" algn="l" defTabSz="914400" rtl="0" eaLnBrk="0" fontAlgn="base" latinLnBrk="0" hangingPunct="0">
              <a:lnSpc>
                <a:spcPct val="100000"/>
              </a:lnSpc>
              <a:spcBef>
                <a:spcPct val="30000"/>
              </a:spcBef>
              <a:spcAft>
                <a:spcPts val="1070"/>
              </a:spcAft>
              <a:buClrTx/>
              <a:buSzTx/>
              <a:buFontTx/>
              <a:buNone/>
              <a:tabLst/>
              <a:defRPr/>
            </a:pPr>
            <a:r>
              <a:rPr lang="en-US" sz="1800" dirty="0">
                <a:effectLst/>
                <a:latin typeface="Arial" panose="020B0604020202020204" pitchFamily="34" charset="0"/>
                <a:ea typeface="MS Mincho" panose="02020609040205080304" pitchFamily="49" charset="-128"/>
                <a:cs typeface="Times New Roman" panose="02020603050405020304" pitchFamily="18" charset="0"/>
              </a:rPr>
              <a:t>“Detect, track, and count cars in a video” provides an example to show you how the object tracking code pattern is used for object detection along with object tracking to annotate a video and count cars.</a:t>
            </a:r>
          </a:p>
          <a:p>
            <a:pPr marL="0" marR="0" lvl="0" indent="0" algn="l" defTabSz="914400" rtl="0" eaLnBrk="0" fontAlgn="base" latinLnBrk="0" hangingPunct="0">
              <a:lnSpc>
                <a:spcPct val="100000"/>
              </a:lnSpc>
              <a:spcBef>
                <a:spcPct val="30000"/>
              </a:spcBef>
              <a:spcAft>
                <a:spcPts val="1070"/>
              </a:spcAft>
              <a:buClrTx/>
              <a:buSzTx/>
              <a:buFontTx/>
              <a:buNone/>
              <a:tabLst/>
              <a:defRPr/>
            </a:pPr>
            <a:r>
              <a:rPr lang="en-US" sz="1800" dirty="0">
                <a:effectLst/>
                <a:latin typeface="Arial" panose="020B0604020202020204" pitchFamily="34" charset="0"/>
                <a:ea typeface="MS Mincho" panose="02020609040205080304" pitchFamily="49" charset="-128"/>
                <a:cs typeface="Times New Roman" panose="02020603050405020304" pitchFamily="18" charset="0"/>
              </a:rPr>
              <a:t>This code pattern shows you how to create and use a classifier to identify objects in motion and then track the objects and count them as they enter designated regions of interest.</a:t>
            </a:r>
          </a:p>
          <a:p>
            <a:pPr>
              <a:spcAft>
                <a:spcPts val="1070"/>
              </a:spcAft>
            </a:pPr>
            <a:endParaRPr lang="en-GB" dirty="0"/>
          </a:p>
          <a:p>
            <a:pPr>
              <a:spcAft>
                <a:spcPts val="1070"/>
              </a:spcAft>
            </a:pPr>
            <a:r>
              <a:rPr lang="en-GB" b="1" dirty="0"/>
              <a:t>References</a:t>
            </a:r>
            <a:r>
              <a:rPr lang="en-GB" dirty="0"/>
              <a:t>:</a:t>
            </a:r>
          </a:p>
          <a:p>
            <a:pPr>
              <a:spcAft>
                <a:spcPts val="1070"/>
              </a:spcAft>
            </a:pPr>
            <a:r>
              <a:rPr lang="en-US" dirty="0"/>
              <a:t>Detect, track, and count cars in a video</a:t>
            </a:r>
            <a:endParaRPr lang="en-GB" dirty="0"/>
          </a:p>
          <a:p>
            <a:pPr>
              <a:spcAft>
                <a:spcPts val="1070"/>
              </a:spcAft>
            </a:pPr>
            <a:r>
              <a:rPr lang="en-GB" dirty="0"/>
              <a:t>https://github.com/IBM/powerai-counting-cars/blob/master/README.md#detect-track-and-count-cars-in-a-video</a:t>
            </a:r>
          </a:p>
          <a:p>
            <a:pPr marL="0" marR="0" lvl="0" indent="0" algn="l" defTabSz="815462" rtl="0" eaLnBrk="0" fontAlgn="base" latinLnBrk="0" hangingPunct="0">
              <a:lnSpc>
                <a:spcPct val="100000"/>
              </a:lnSpc>
              <a:spcBef>
                <a:spcPct val="30000"/>
              </a:spcBef>
              <a:spcAft>
                <a:spcPts val="1070"/>
              </a:spcAft>
              <a:buClrTx/>
              <a:buSzTx/>
              <a:buFontTx/>
              <a:buNone/>
              <a:tabLst/>
              <a:defRPr/>
            </a:pPr>
            <a:r>
              <a:rPr lang="en-GB" sz="1400" dirty="0"/>
              <a:t>Cars detected demo GIF</a:t>
            </a:r>
          </a:p>
          <a:p>
            <a:pPr marL="0" marR="0" lvl="0" indent="0" algn="l" defTabSz="815462" rtl="0" eaLnBrk="0" fontAlgn="base" latinLnBrk="0" hangingPunct="0">
              <a:lnSpc>
                <a:spcPct val="100000"/>
              </a:lnSpc>
              <a:spcBef>
                <a:spcPct val="30000"/>
              </a:spcBef>
              <a:spcAft>
                <a:spcPts val="1070"/>
              </a:spcAft>
              <a:buClrTx/>
              <a:buSzTx/>
              <a:buFontTx/>
              <a:buNone/>
              <a:tabLst/>
              <a:defRPr/>
            </a:pPr>
            <a:r>
              <a:rPr lang="en-GB" sz="1400" dirty="0"/>
              <a:t>https://raw.githubusercontent.com/IBM/powerai-counting-cars/master/doc/source/images/output-video-as-gif.gif</a:t>
            </a:r>
          </a:p>
          <a:p>
            <a:pPr>
              <a:spcAft>
                <a:spcPts val="1070"/>
              </a:spcAft>
            </a:pPr>
            <a:r>
              <a:rPr lang="en-GB" dirty="0"/>
              <a:t>Computer vision</a:t>
            </a:r>
          </a:p>
          <a:p>
            <a:pPr defTabSz="815462">
              <a:spcAft>
                <a:spcPts val="1070"/>
              </a:spcAft>
              <a:defRPr/>
            </a:pPr>
            <a:r>
              <a:rPr lang="en-GB" sz="1200" dirty="0"/>
              <a:t>https://en.wikipedia.org/wiki/Computer_vision</a:t>
            </a:r>
          </a:p>
          <a:p>
            <a:pPr defTabSz="815462">
              <a:spcAft>
                <a:spcPts val="1070"/>
              </a:spcAft>
              <a:defRPr/>
            </a:pPr>
            <a:r>
              <a:rPr lang="en-GB" sz="1200" dirty="0"/>
              <a:t>APA citation for image:  </a:t>
            </a:r>
            <a:r>
              <a:rPr lang="en-US" dirty="0"/>
              <a:t>Sidenbladh, H., Black, M. J., &amp; Fleet, D. J. (2000, June). Stochastic tracking of 3D human figures using 2D image motion. In </a:t>
            </a:r>
            <a:r>
              <a:rPr lang="en-US" i="1" dirty="0"/>
              <a:t>European conference on computer vision</a:t>
            </a:r>
            <a:r>
              <a:rPr lang="en-US" dirty="0"/>
              <a:t> (pp. 702-718). Springer, Berlin, Heidelberg.</a:t>
            </a:r>
          </a:p>
          <a:p>
            <a:pPr defTabSz="815462">
              <a:spcAft>
                <a:spcPts val="1070"/>
              </a:spcAft>
              <a:defRPr/>
            </a:pPr>
            <a:r>
              <a:rPr lang="en-US" dirty="0"/>
              <a:t>What is computer vision</a:t>
            </a:r>
          </a:p>
          <a:p>
            <a:pPr defTabSz="815462">
              <a:spcAft>
                <a:spcPts val="1070"/>
              </a:spcAft>
              <a:defRPr/>
            </a:pPr>
            <a:r>
              <a:rPr lang="en-US" sz="1200" dirty="0"/>
              <a:t>https://www.ibm.com/topics/computer-vision?mhsrc=ibmsearch_a&amp;mhq=object%20detection</a:t>
            </a:r>
          </a:p>
          <a:p>
            <a:pPr defTabSz="815462">
              <a:spcAft>
                <a:spcPts val="1070"/>
              </a:spcAft>
              <a:defRPr/>
            </a:pPr>
            <a:r>
              <a:rPr lang="en-US" sz="1200" dirty="0"/>
              <a:t>Introduction to computer vision</a:t>
            </a:r>
          </a:p>
          <a:p>
            <a:pPr marL="0" marR="0" lvl="0" indent="0" algn="l" defTabSz="815462" rtl="0" eaLnBrk="0" fontAlgn="base" latinLnBrk="0" hangingPunct="0">
              <a:lnSpc>
                <a:spcPct val="100000"/>
              </a:lnSpc>
              <a:spcBef>
                <a:spcPct val="30000"/>
              </a:spcBef>
              <a:spcAft>
                <a:spcPts val="1070"/>
              </a:spcAft>
              <a:buClrTx/>
              <a:buSzTx/>
              <a:buFontTx/>
              <a:buNone/>
              <a:tabLst/>
              <a:defRPr/>
            </a:pPr>
            <a:r>
              <a:rPr lang="en-US" sz="1200" dirty="0"/>
              <a:t>https://developer.ibm.com/articles/introduction-computer-vision/</a:t>
            </a:r>
          </a:p>
          <a:p>
            <a:pPr defTabSz="815462">
              <a:spcAft>
                <a:spcPts val="1070"/>
              </a:spcAft>
              <a:defRPr/>
            </a:pPr>
            <a:endParaRPr lang="en-US" sz="1200" dirty="0"/>
          </a:p>
          <a:p>
            <a:pPr>
              <a:spcAft>
                <a:spcPts val="1070"/>
              </a:spcAft>
            </a:pPr>
            <a:endParaRPr lang="en-GB"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5397381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en-GB"/>
              <a:t>© Copyright IBM Corporation 2018, 2022</a:t>
            </a:r>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45815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GB"/>
              <a:t>© Copyright IBM Corporation 2018, 2022</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5732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GB"/>
              <a:t>© Copyright IBM Corporation 2018, 2022</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2450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GB"/>
              <a:t>© Copyright IBM Corporation 2018, 2022</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10503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GB"/>
              <a:t>© Copyright IBM Corporation 2018, 2022</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47817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GB"/>
              <a:t>© Copyright IBM Corporation 2018, 2022</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2001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GB"/>
              <a:t>© Copyright IBM Corporation 2018, 2022</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51596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GB"/>
              <a:t>© Copyright IBM Corporation 2018, 2022</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80885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GB"/>
              <a:t>© Copyright IBM Corporation 2018, 2022</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920009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91749" y="0"/>
            <a:ext cx="2100251" cy="1484784"/>
          </a:xfrm>
          <a:prstGeom prst="rect">
            <a:avLst/>
          </a:prstGeom>
          <a:blipFill>
            <a:blip r:embed="rId3"/>
            <a:stretch>
              <a:fillRect/>
            </a:stretch>
          </a:blipFill>
        </p:spPr>
      </p:pic>
    </p:spTree>
    <p:extLst>
      <p:ext uri="{BB962C8B-B14F-4D97-AF65-F5344CB8AC3E}">
        <p14:creationId xmlns:p14="http://schemas.microsoft.com/office/powerpoint/2010/main" val="14261738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opic Title">
    <p:spTree>
      <p:nvGrpSpPr>
        <p:cNvPr id="1" name=""/>
        <p:cNvGrpSpPr/>
        <p:nvPr/>
      </p:nvGrpSpPr>
      <p:grpSpPr>
        <a:xfrm>
          <a:off x="0" y="0"/>
          <a:ext cx="0" cy="0"/>
          <a:chOff x="0" y="0"/>
          <a:chExt cx="0" cy="0"/>
        </a:xfrm>
      </p:grpSpPr>
      <p:pic>
        <p:nvPicPr>
          <p:cNvPr id="9" name="Picture 8" descr="A picture containing sitting, brush&#10;&#10;Description automatically generated">
            <a:extLst>
              <a:ext uri="{FF2B5EF4-FFF2-40B4-BE49-F238E27FC236}">
                <a16:creationId xmlns:a16="http://schemas.microsoft.com/office/drawing/2014/main" id="{27109886-DE7A-4EA1-BCF3-F43B474E73B5}"/>
              </a:ext>
            </a:extLst>
          </p:cNvPr>
          <p:cNvPicPr>
            <a:picLocks noChangeAspect="1"/>
          </p:cNvPicPr>
          <p:nvPr userDrawn="1"/>
        </p:nvPicPr>
        <p:blipFill rotWithShape="1">
          <a:blip r:embed="rId2" cstate="screen">
            <a:alphaModFix/>
            <a:extLst>
              <a:ext uri="{28A0092B-C50C-407E-A947-70E740481C1C}">
                <a14:useLocalDpi xmlns:a14="http://schemas.microsoft.com/office/drawing/2010/main" val="0"/>
              </a:ext>
            </a:extLst>
          </a:blip>
          <a:srcRect/>
          <a:stretch/>
        </p:blipFill>
        <p:spPr>
          <a:xfrm>
            <a:off x="0" y="0"/>
            <a:ext cx="6095999" cy="6858000"/>
          </a:xfrm>
          <a:prstGeom prst="rect">
            <a:avLst/>
          </a:prstGeom>
        </p:spPr>
      </p:pic>
      <p:pic>
        <p:nvPicPr>
          <p:cNvPr id="1029" name="Picture 5" descr="C:\!!Templates\Cross-brand_Ppt_template\Topic_diagonals_footer-room.png" hidden="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23863"/>
            <a:ext cx="5486400" cy="62103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0"/>
          <p:cNvSpPr>
            <a:spLocks noGrp="1" noChangeArrowheads="1"/>
          </p:cNvSpPr>
          <p:nvPr>
            <p:ph type="ctrTitle" hasCustomPrompt="1"/>
          </p:nvPr>
        </p:nvSpPr>
        <p:spPr bwMode="auto">
          <a:xfrm>
            <a:off x="6362857" y="630001"/>
            <a:ext cx="5545444" cy="4713525"/>
          </a:xfrm>
          <a:noFill/>
          <a:ln>
            <a:noFill/>
          </a:ln>
          <a:effectLst/>
        </p:spPr>
        <p:txBody>
          <a:bodyPr vert="horz" wrap="square" lIns="91440" tIns="0" rIns="0" bIns="0" numCol="1" anchor="t" anchorCtr="0" compatLnSpc="1">
            <a:prstTxWarp prst="textNoShape">
              <a:avLst/>
            </a:prstTxWarp>
          </a:bodyPr>
          <a:lstStyle>
            <a:lvl1pPr>
              <a:defRPr lang="en-US" sz="4800" noProof="0" dirty="0">
                <a:latin typeface="IBM Plex Sans ExtraLight" panose="020B0303050203000203" pitchFamily="34" charset="0"/>
              </a:defRPr>
            </a:lvl1pPr>
          </a:lstStyle>
          <a:p>
            <a:pPr lvl="0"/>
            <a:r>
              <a:rPr lang="en-US" noProof="0" dirty="0"/>
              <a:t>Topic/lesson title</a:t>
            </a:r>
          </a:p>
        </p:txBody>
      </p:sp>
      <p:sp>
        <p:nvSpPr>
          <p:cNvPr id="12" name="Rectangle 10" hidden="1"/>
          <p:cNvSpPr>
            <a:spLocks noGrp="1" noChangeArrowheads="1"/>
          </p:cNvSpPr>
          <p:nvPr>
            <p:ph type="sldNum" sz="quarter" idx="10"/>
          </p:nvPr>
        </p:nvSpPr>
        <p:spPr>
          <a:xfrm>
            <a:off x="5575300" y="6638544"/>
            <a:ext cx="1102784" cy="165100"/>
          </a:xfrm>
          <a:ln/>
        </p:spPr>
        <p:txBody>
          <a:bodyPr/>
          <a:lstStyle>
            <a:lvl1pPr>
              <a:defRPr/>
            </a:lvl1pPr>
          </a:lstStyle>
          <a:p>
            <a:pPr>
              <a:defRPr/>
            </a:pPr>
            <a:fld id="{11A68DD8-55F1-4DDB-A894-47428CF80362}" type="slidenum">
              <a:rPr lang="en-US"/>
              <a:pPr>
                <a:defRPr/>
              </a:pPr>
              <a:t>‹#›</a:t>
            </a:fld>
            <a:endParaRPr lang="en-US" dirty="0"/>
          </a:p>
        </p:txBody>
      </p:sp>
      <p:sp>
        <p:nvSpPr>
          <p:cNvPr id="13" name="Rectangle 11"/>
          <p:cNvSpPr>
            <a:spLocks noGrp="1" noChangeArrowheads="1"/>
          </p:cNvSpPr>
          <p:nvPr>
            <p:ph type="ftr" sz="quarter" idx="11"/>
          </p:nvPr>
        </p:nvSpPr>
        <p:spPr>
          <a:xfrm>
            <a:off x="6965951" y="6638544"/>
            <a:ext cx="5067300" cy="165600"/>
          </a:xfrm>
          <a:ln/>
        </p:spPr>
        <p:txBody>
          <a:bodyPr/>
          <a:lstStyle>
            <a:lvl1pPr>
              <a:defRPr>
                <a:noFill/>
              </a:defRPr>
            </a:lvl1pPr>
          </a:lstStyle>
          <a:p>
            <a:pPr>
              <a:defRPr/>
            </a:pPr>
            <a:r>
              <a:rPr lang="en-US"/>
              <a:t>© Copyright IBM Corporation 2018, 2022</a:t>
            </a:r>
            <a:endParaRPr lang="en-US" dirty="0"/>
          </a:p>
        </p:txBody>
      </p:sp>
      <p:pic>
        <p:nvPicPr>
          <p:cNvPr id="8" name="Picture 6" descr="C:\!!Templates\Cross-brand_Ppt_template\!!Masthead_Final-1d.png" hidden="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 y="2"/>
            <a:ext cx="1219200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p:cNvSpPr>
            <a:spLocks noGrp="1"/>
          </p:cNvSpPr>
          <p:nvPr>
            <p:ph type="body" sz="quarter" idx="12" hasCustomPrompt="1"/>
          </p:nvPr>
        </p:nvSpPr>
        <p:spPr>
          <a:xfrm>
            <a:off x="6362857" y="5476876"/>
            <a:ext cx="5545444" cy="990599"/>
          </a:xfrm>
        </p:spPr>
        <p:txBody>
          <a:bodyPr/>
          <a:lstStyle>
            <a:lvl1pPr marL="0" indent="0">
              <a:buNone/>
              <a:defRPr sz="2000" b="1">
                <a:latin typeface="IBM Plex Sans ExtraLight" panose="020B0303050203000203" pitchFamily="34" charset="0"/>
              </a:defRPr>
            </a:lvl1pPr>
            <a:lvl2pPr marL="284400" indent="0">
              <a:buNone/>
              <a:defRPr/>
            </a:lvl2pPr>
          </a:lstStyle>
          <a:p>
            <a:pPr lvl="0"/>
            <a:r>
              <a:rPr lang="en-US" dirty="0"/>
              <a:t>Click to add subtitle</a:t>
            </a:r>
          </a:p>
        </p:txBody>
      </p:sp>
    </p:spTree>
    <p:extLst>
      <p:ext uri="{BB962C8B-B14F-4D97-AF65-F5344CB8AC3E}">
        <p14:creationId xmlns:p14="http://schemas.microsoft.com/office/powerpoint/2010/main" val="2003618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GB"/>
              <a:t>© Copyright IBM Corporation 2018, 2022</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15855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GB"/>
              <a:t>© Copyright IBM Corporation 2018, 2022</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67624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GB"/>
              <a:t>© Copyright IBM Corporation 2018, 2022</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56206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GB"/>
              <a:t>© Copyright IBM Corporation 2018, 2022</a:t>
            </a:r>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04673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GB"/>
              <a:t>© Copyright IBM Corporation 2018, 2022</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88599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GB"/>
              <a:t>© Copyright IBM Corporation 2018, 2022</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73128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GB"/>
              <a:t>© Copyright IBM Corporation 2018, 2022</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67084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GB"/>
              <a:t>© Copyright IBM Corporation 2018, 2022</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10337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1">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GB"/>
              <a:t>© Copyright IBM Corporation 2018, 2022</a:t>
            </a:r>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4218464808"/>
      </p:ext>
    </p:extLst>
  </p:cSld>
  <p:clrMap bg1="dk1" tx1="lt1" bg2="dk2" tx2="lt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 id="2147484017" r:id="rId12"/>
    <p:sldLayoutId id="2147484018" r:id="rId13"/>
    <p:sldLayoutId id="2147484019" r:id="rId14"/>
    <p:sldLayoutId id="2147484020" r:id="rId15"/>
    <p:sldLayoutId id="2147484021" r:id="rId16"/>
    <p:sldLayoutId id="2147484022" r:id="rId17"/>
    <p:sldLayoutId id="2147484023" r:id="rId18"/>
    <p:sldLayoutId id="2147484024" r:id="rId19"/>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loud.annotations.ai/"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youtu.be/EAVtHjzQnqY"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9.xml"/><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hyperlink" Target="https://developer.ibm.com/developer/default/articles/introduction-computer-vision/images/hotdognothotdog.gi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IBM/powerai-counting-cars/blob/master/README.md#detect-track-and-count-cars-in-a-video"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raw.githubusercontent.com/IBM/powerai-counting-cars/master/doc/source/images/output-video-as-gif.gi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sz="quarter" idx="4294967295"/>
          </p:nvPr>
        </p:nvSpPr>
        <p:spPr>
          <a:xfrm>
            <a:off x="0" y="4616450"/>
            <a:ext cx="5651500" cy="1047750"/>
          </a:xfrm>
          <a:prstGeom prst="rect">
            <a:avLst/>
          </a:prstGeom>
        </p:spPr>
        <p:txBody>
          <a:bodyPr>
            <a:normAutofit/>
          </a:bodyPr>
          <a:lstStyle/>
          <a:p>
            <a:pPr algn="ctr"/>
            <a:r>
              <a:rPr lang="en-US" altLang="zh-CN" sz="5600" b="1">
                <a:solidFill>
                  <a:schemeClr val="bg1"/>
                </a:solidFill>
                <a:cs typeface="Arial" panose="020B0604020202020204" pitchFamily="34" charset="0"/>
              </a:rPr>
              <a:t>IBM Services</a:t>
            </a:r>
            <a:endParaRPr lang="zh-CN" altLang="en-US" sz="5600" b="1" dirty="0">
              <a:solidFill>
                <a:srgbClr val="FFC000"/>
              </a:solidFill>
              <a:cs typeface="Arial" panose="020B0604020202020204" pitchFamily="34" charset="0"/>
            </a:endParaRPr>
          </a:p>
        </p:txBody>
      </p:sp>
      <p:sp>
        <p:nvSpPr>
          <p:cNvPr id="11267" name="DtsShapeName" descr="8CE5295821885C70CB254E5500C4G505083E@F83E@PB26513!!!!!!BIHO@]b26513!!!!@5E19B011306188854E31!籽吓纪撑泞变/qqu!!!!!!!!!!!!!!!!!!!!!!!!!!!!!!!!!!!!!!!!!!!!!!!!!!!!!!!!!!!!!!!!!!!!!!!!!!!!!!!!!!!!!!!!!!!!!!!!!!!!!!!!!!!!!!!!!!!!!!!!!!!!!!!!!!!!!!!!!!!!!!!!!!!!!!!!!!!!!!!!!!!!!!!!!!!!!!!!!!!!!!!!!!!!!!!!!!!!!!!!!!!!!!!!!!!!!!!!!!!!!!!!!!!!!!!!!!!!!!!!!!!!!!!!!!!!!!!!!!!!!!!!!!!!!!!!!!!!!!!!!!!!!!!!!!!!!!!!!!!!!!!!!!!!!!!!!!!!!!!!!!!!!!!!!!!!!!!!!!!!!!!!!!!!!!!!!!!!!!!!!!!!!!!!!!!!!!!!!!!!!!!!!!!!!!!!!!!!!!!!!!!!!!!!!!!!!!!!!!!!!!!!!!!!!!!!!!!!!!!!!!!!!!!!!!!!!!!!!!!!!!!!!!!!!!!!!!!!!!!!!!!!!!!!!!!!!!!!!!!!!!!!!!!!!!!!!!!!!!!!!!!!!!!!!!!!!!!!!!!!!!!!!!!!!!!!!!!!!!!!!!!!!!!!!!!!!!!!!!!!!!!!!!!!!!!!!!!!!!!!!!!!!!!!!!!!!!!!!!!!!!!!!!!!!!!!!!!!!!!!!!!!!!!!!!!!!!!!!!!!!!!!!!!!!!!!!!!!!!!!!!!!!!!!!!!!!!!!!!!!!!!!!!!!!!!!!!!!!!!!!!!!!!!!!!!!!!!!!!!!!!!!!!!!!!!!!!!!!!!!!!!!!!!!!!!!!!!!!!!!!!!!!!!!!!!!!!!!!!!!!!!!!!!!!!!!!!!!!!!!!!!!!!!!!!!!!!!!!!!!!!!!!!!!!!!!!!!!!!!!!!!!!!!!!!!!!!!!!!!!!!!!!!!!!!!!!!!!!!!!!!!!!!!!!!!!!!!!!!!!!!!!!!!!!!!!!!!!!!!!!!!!!!!!!!!!!!!!!!!!!!!!!!!!!!!!!!!!!!!!!!!!!!!!!!!!!!!!!!!!!!!!!!!!!!!!!!!!!!!!!!!!!!!!!!!!!!!!!!!!!!!!!!!!!!!!!!!!!!!!!!!!!!!!!!!!!!!!!!!!!!!!!!!!!!!!!!!!!!!!!!!!!!!!!!!!!!!!!!!!!!!!!!!!!!!!!!!!!!!!!!!!!!!!!!!!!!!!!!!!!!!!!!!!!!!!!!!!!!!!!!!!!!!!!!!!!!!!!!!!!!!!!!!!!!!!!!!!!!!!!!!!!!!!!!!!!!!!!!!!!!!!!!!!!!!!!!!!!!!!!!!!!!!!!!!!!!!!!!!!!!!!!!!!!!!!!!!!!!!!!!!!!!!!!!!!!!!!!!!!!!!!!!!!!!!!!!!!!!!!!!!!!!!!!!!!!!!!!!!!!!!!!!!!!!!!!!!!!!!!!!!!!!!!!!!!!!!!!!!!!!!!!!!!!!!!!!!!!!!!!!!!!!!!!!!!!!!!!!!!!!!!!!!!!!!!!!!!!!!!!!!!!!!!!!!!!!!!!!!!!!!!!!!!!!!!!!!!!!!!!!!!!!!!!!!!!!!!!!!!!!!!!!!!!!!!!!!!!!!!!!!!!!!!!!!!!!!!!!!!!!!!!!!!!!!!!!!!!!!!!!!!!!!!!!!!!!!!!!!!!!!!!!!!!!!!!!!!!!!!!!!!!!!!!!!!!!!!!!!!!!!!!!!!!!!!!!!!!!!!!!!!!!!!!!!!!!!!!!!!!!!!!!!!!!!!!!!!!!!!!!!!!!!!!!!!!!!!!!!!!!!!!!!!!!!!!!!!!!!!!!!!!!!!!!!!!!!!!!!!!!!!!!!!!!!!!!!!!!!!!!!!!!!!!!!!!!!!!!!!!!!!!!!!!!!!!!!!!!!!!!!!!!!!!!!!!!!!!!!!!!!!!!!!!!!!!!!!!!!!!!!!!!!!!!!!!!!!!!!!!!!!!!!!!!!!!!!!!!!!!!!!!!!!!!!!!!!!!!!!!!!!!!!!!!!!!!!!!!!!!!!!!!!!!!!!!!!!!!!!!!!!!!!!!!!!!!!!!!!!!!!!!!!!!!!!!!!!!!!!!!!!!!!!!!!!!!!!!!!!!!!!!!!!!!!!!!!!!!!!!!!!!!!!!!!!!!!!!!!!!!!!!!!!!!!!!!!!!!!!!!!!!!!!!!!!!!!!!!!!!!!!!!!!!!!!!!!!!!!!!!!!!!!!!!!!!!!!!!!!!!!!!!!!!!!!!!!!!!!!!!!!!!!!!!!!!!!!!!!!!!!!!!!!!!!!!!!!!!!!!!!!!!!!!!!!!!!!!!!!!!!!!!!!!!!!!!!!!!!!!!!!!!!!!!!!!!!!!!!!!!!!!!!!!!!!!!!!!!!!!!!!!!!!!!!!!!!!!!!!!!!!!!!!!!!!!!!!!!!!!!!!!!!!!!!!!!!!!!!!!!!!1!1" hidden="1"/>
          <p:cNvSpPr>
            <a:spLocks noChangeArrowheads="1"/>
          </p:cNvSpPr>
          <p:nvPr/>
        </p:nvSpPr>
        <p:spPr bwMode="auto">
          <a:xfrm>
            <a:off x="1524000" y="0"/>
            <a:ext cx="1588" cy="15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algn="ctr">
            <a:solidFill>
              <a:schemeClr val="tx1"/>
            </a:solidFill>
            <a:miter lim="800000"/>
            <a:headEnd/>
            <a:tailEnd/>
          </a:ln>
        </p:spPr>
        <p:txBody>
          <a:bodyPr wrap="none" anchor="ctr"/>
          <a:lstStyle/>
          <a:p>
            <a:endParaRPr lang="zh-CN" alt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6400" y="9601"/>
            <a:ext cx="2049323" cy="1448780"/>
          </a:xfrm>
          <a:prstGeom prst="rect">
            <a:avLst/>
          </a:prstGeom>
          <a:noFill/>
        </p:spPr>
      </p:pic>
    </p:spTree>
    <p:extLst>
      <p:ext uri="{BB962C8B-B14F-4D97-AF65-F5344CB8AC3E}">
        <p14:creationId xmlns:p14="http://schemas.microsoft.com/office/powerpoint/2010/main" val="896559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Computer vision tasks (cont.)</a:t>
            </a:r>
          </a:p>
        </p:txBody>
      </p:sp>
      <p:sp>
        <p:nvSpPr>
          <p:cNvPr id="3" name="Content Placeholder 2"/>
          <p:cNvSpPr>
            <a:spLocks noGrp="1"/>
          </p:cNvSpPr>
          <p:nvPr>
            <p:ph idx="1"/>
          </p:nvPr>
        </p:nvSpPr>
        <p:spPr>
          <a:xfrm>
            <a:off x="210389" y="1164168"/>
            <a:ext cx="11641455" cy="5513832"/>
          </a:xfrm>
        </p:spPr>
        <p:txBody>
          <a:bodyPr/>
          <a:lstStyle/>
          <a:p>
            <a:r>
              <a:rPr lang="en-GB" b="1" dirty="0"/>
              <a:t>Content-based image retrieval</a:t>
            </a:r>
            <a:r>
              <a:rPr lang="en-GB" dirty="0"/>
              <a:t>: Image retrieval from a database based on user’s image query.</a:t>
            </a:r>
          </a:p>
          <a:p>
            <a:pPr lvl="1"/>
            <a:r>
              <a:rPr lang="en-GB" dirty="0"/>
              <a:t>By using image actual feature contents such as </a:t>
            </a:r>
            <a:r>
              <a:rPr lang="en-US" dirty="0"/>
              <a:t>colors</a:t>
            </a:r>
            <a:r>
              <a:rPr lang="en-GB" dirty="0"/>
              <a:t>, shapes, and textures</a:t>
            </a:r>
          </a:p>
          <a:p>
            <a:pPr lvl="1"/>
            <a:r>
              <a:rPr lang="en-GB" dirty="0"/>
              <a:t>Not using image metadata (keywords, tags, or descriptions)</a:t>
            </a:r>
          </a:p>
          <a:p>
            <a:r>
              <a:rPr lang="en-GB" b="1" dirty="0"/>
              <a:t>Optical character recognition (OCR)</a:t>
            </a:r>
            <a:r>
              <a:rPr lang="en-GB" dirty="0"/>
              <a:t>: Converting hand-written text to a digital format. </a:t>
            </a:r>
          </a:p>
          <a:p>
            <a:endParaRPr lang="en-GB" dirty="0"/>
          </a:p>
        </p:txBody>
      </p:sp>
      <p:pic>
        <p:nvPicPr>
          <p:cNvPr id="6" name="Picture 5" descr="Image result for ocr ibm">
            <a:extLst>
              <a:ext uri="{FF2B5EF4-FFF2-40B4-BE49-F238E27FC236}">
                <a16:creationId xmlns:a16="http://schemas.microsoft.com/office/drawing/2014/main" id="{BF4F42BF-9E54-405E-A814-751ADDD9092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49225" y="3223492"/>
            <a:ext cx="6181255" cy="3098490"/>
          </a:xfrm>
          <a:prstGeom prst="rect">
            <a:avLst/>
          </a:prstGeom>
          <a:noFill/>
          <a:ln>
            <a:noFill/>
          </a:ln>
        </p:spPr>
      </p:pic>
    </p:spTree>
    <p:extLst>
      <p:ext uri="{BB962C8B-B14F-4D97-AF65-F5344CB8AC3E}">
        <p14:creationId xmlns:p14="http://schemas.microsoft.com/office/powerpoint/2010/main" val="1005350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Computer vision tasks (cont.)</a:t>
            </a:r>
          </a:p>
        </p:txBody>
      </p:sp>
      <p:sp>
        <p:nvSpPr>
          <p:cNvPr id="3" name="Content Placeholder 2"/>
          <p:cNvSpPr>
            <a:spLocks noGrp="1"/>
          </p:cNvSpPr>
          <p:nvPr>
            <p:ph idx="1"/>
          </p:nvPr>
        </p:nvSpPr>
        <p:spPr>
          <a:xfrm>
            <a:off x="210389" y="1164168"/>
            <a:ext cx="11641455" cy="5513832"/>
          </a:xfrm>
        </p:spPr>
        <p:txBody>
          <a:bodyPr>
            <a:normAutofit lnSpcReduction="10000"/>
          </a:bodyPr>
          <a:lstStyle/>
          <a:p>
            <a:r>
              <a:rPr lang="en-GB" b="1" dirty="0"/>
              <a:t>Image restoration</a:t>
            </a:r>
            <a:r>
              <a:rPr lang="en-GB" dirty="0"/>
              <a:t>: Fixing and restoring images that are corrupted by noise, such as motion blur, to their default state. </a:t>
            </a:r>
          </a:p>
          <a:p>
            <a:r>
              <a:rPr lang="en-GB" b="1" dirty="0"/>
              <a:t>Scene reconstruction</a:t>
            </a:r>
            <a:r>
              <a:rPr lang="en-GB" dirty="0"/>
              <a:t>: Creation of a 3D model by supplying the system with multiple 2D images from different views. The computer constructs a 3D model based on those images.</a:t>
            </a:r>
          </a:p>
          <a:p>
            <a:endParaRPr lang="da-DK" dirty="0"/>
          </a:p>
          <a:p>
            <a:endParaRPr lang="da-DK" dirty="0"/>
          </a:p>
          <a:p>
            <a:endParaRPr lang="da-DK" dirty="0"/>
          </a:p>
          <a:p>
            <a:endParaRPr lang="da-DK" dirty="0"/>
          </a:p>
          <a:p>
            <a:endParaRPr lang="da-DK" dirty="0"/>
          </a:p>
          <a:p>
            <a:endParaRPr lang="da-DK" dirty="0"/>
          </a:p>
          <a:p>
            <a:pPr lvl="3"/>
            <a:r>
              <a:rPr lang="da-DK" dirty="0"/>
              <a:t>				(Sinha, Steedly, Szeliskiet al. 2008) © 2008 ACM.</a:t>
            </a:r>
          </a:p>
          <a:p>
            <a:endParaRPr lang="en-GB" dirty="0"/>
          </a:p>
          <a:p>
            <a:endParaRPr lang="en-GB" dirty="0"/>
          </a:p>
        </p:txBody>
      </p:sp>
      <p:pic>
        <p:nvPicPr>
          <p:cNvPr id="6" name="Picture 5">
            <a:extLst>
              <a:ext uri="{FF2B5EF4-FFF2-40B4-BE49-F238E27FC236}">
                <a16:creationId xmlns:a16="http://schemas.microsoft.com/office/drawing/2014/main" id="{D1E538C5-44AD-4699-A93B-EE35E719010F}"/>
              </a:ext>
            </a:extLst>
          </p:cNvPr>
          <p:cNvPicPr>
            <a:picLocks noChangeAspect="1"/>
          </p:cNvPicPr>
          <p:nvPr/>
        </p:nvPicPr>
        <p:blipFill>
          <a:blip r:embed="rId3"/>
          <a:stretch>
            <a:fillRect/>
          </a:stretch>
        </p:blipFill>
        <p:spPr>
          <a:xfrm>
            <a:off x="1989097" y="2939972"/>
            <a:ext cx="8314678" cy="2187615"/>
          </a:xfrm>
          <a:prstGeom prst="rect">
            <a:avLst/>
          </a:prstGeom>
        </p:spPr>
      </p:pic>
    </p:spTree>
    <p:extLst>
      <p:ext uri="{BB962C8B-B14F-4D97-AF65-F5344CB8AC3E}">
        <p14:creationId xmlns:p14="http://schemas.microsoft.com/office/powerpoint/2010/main" val="3747882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Computer vision tools </a:t>
            </a:r>
          </a:p>
        </p:txBody>
      </p:sp>
      <p:sp>
        <p:nvSpPr>
          <p:cNvPr id="3" name="Content Placeholder 2"/>
          <p:cNvSpPr>
            <a:spLocks noGrp="1"/>
          </p:cNvSpPr>
          <p:nvPr>
            <p:ph idx="1"/>
          </p:nvPr>
        </p:nvSpPr>
        <p:spPr>
          <a:xfrm>
            <a:off x="210389" y="1164168"/>
            <a:ext cx="11641455" cy="5513832"/>
          </a:xfrm>
        </p:spPr>
        <p:txBody>
          <a:bodyPr/>
          <a:lstStyle/>
          <a:p>
            <a:r>
              <a:rPr lang="en-GB" dirty="0"/>
              <a:t>OpenCV: CV open source library </a:t>
            </a:r>
          </a:p>
          <a:p>
            <a:pPr lvl="1"/>
            <a:r>
              <a:rPr lang="en-GB" dirty="0"/>
              <a:t>C++, Python, Java, and MATLAB interfaces</a:t>
            </a:r>
          </a:p>
          <a:p>
            <a:r>
              <a:rPr lang="en-US" dirty="0" err="1"/>
              <a:t>PyTorchCV</a:t>
            </a:r>
            <a:r>
              <a:rPr lang="en-US" dirty="0"/>
              <a:t> is based on </a:t>
            </a:r>
            <a:r>
              <a:rPr lang="en-US" dirty="0" err="1"/>
              <a:t>PyTorch</a:t>
            </a:r>
            <a:r>
              <a:rPr lang="en-US" dirty="0"/>
              <a:t> framework. </a:t>
            </a:r>
          </a:p>
          <a:p>
            <a:pPr lvl="1"/>
            <a:r>
              <a:rPr lang="en-US" dirty="0"/>
              <a:t>Used for various computer vision tasks. </a:t>
            </a:r>
          </a:p>
          <a:p>
            <a:pPr lvl="1"/>
            <a:r>
              <a:rPr lang="en-US" dirty="0"/>
              <a:t>Includes a collection of pretrained models for image classification, segmentation, detection, and pose estimation. </a:t>
            </a:r>
          </a:p>
          <a:p>
            <a:r>
              <a:rPr lang="en-US" dirty="0" err="1"/>
              <a:t>scikit</a:t>
            </a:r>
            <a:r>
              <a:rPr lang="en-US" dirty="0"/>
              <a:t>-image is an open source library for image processing. </a:t>
            </a:r>
          </a:p>
          <a:p>
            <a:pPr lvl="1"/>
            <a:r>
              <a:rPr lang="en-US" dirty="0"/>
              <a:t>Includes a set of algorithms for image processing. </a:t>
            </a:r>
          </a:p>
          <a:p>
            <a:pPr lvl="1"/>
            <a:r>
              <a:rPr lang="en-US" dirty="0"/>
              <a:t>Implements algorithms and utilities that are used in research, education, and industry applications. </a:t>
            </a:r>
          </a:p>
          <a:p>
            <a:pPr lvl="1"/>
            <a:r>
              <a:rPr lang="en-US" dirty="0"/>
              <a:t>Well-documented API in the Python programming language.</a:t>
            </a:r>
          </a:p>
          <a:p>
            <a:endParaRPr lang="en-US" dirty="0"/>
          </a:p>
          <a:p>
            <a:endParaRPr lang="en-GB" dirty="0"/>
          </a:p>
          <a:p>
            <a:endParaRPr lang="en-GB" dirty="0"/>
          </a:p>
          <a:p>
            <a:endParaRPr lang="en-GB" dirty="0"/>
          </a:p>
        </p:txBody>
      </p:sp>
      <p:pic>
        <p:nvPicPr>
          <p:cNvPr id="4" name="Picture 3"/>
          <p:cNvPicPr>
            <a:picLocks noChangeAspect="1"/>
          </p:cNvPicPr>
          <p:nvPr/>
        </p:nvPicPr>
        <p:blipFill>
          <a:blip r:embed="rId3"/>
          <a:stretch>
            <a:fillRect/>
          </a:stretch>
        </p:blipFill>
        <p:spPr>
          <a:xfrm>
            <a:off x="7921470" y="1323132"/>
            <a:ext cx="2817041" cy="1315300"/>
          </a:xfrm>
          <a:prstGeom prst="rect">
            <a:avLst/>
          </a:prstGeom>
        </p:spPr>
      </p:pic>
    </p:spTree>
    <p:extLst>
      <p:ext uri="{BB962C8B-B14F-4D97-AF65-F5344CB8AC3E}">
        <p14:creationId xmlns:p14="http://schemas.microsoft.com/office/powerpoint/2010/main" val="2959311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Computer vision tools  (cont.)</a:t>
            </a:r>
          </a:p>
        </p:txBody>
      </p:sp>
      <p:sp>
        <p:nvSpPr>
          <p:cNvPr id="3" name="Content Placeholder 2"/>
          <p:cNvSpPr>
            <a:spLocks noGrp="1"/>
          </p:cNvSpPr>
          <p:nvPr>
            <p:ph idx="1"/>
          </p:nvPr>
        </p:nvSpPr>
        <p:spPr>
          <a:xfrm>
            <a:off x="210389" y="1164168"/>
            <a:ext cx="11641455" cy="5513832"/>
          </a:xfrm>
        </p:spPr>
        <p:txBody>
          <a:bodyPr/>
          <a:lstStyle/>
          <a:p>
            <a:r>
              <a:rPr lang="en-US" dirty="0"/>
              <a:t>IBM Maximo Visual Inspection</a:t>
            </a:r>
          </a:p>
          <a:p>
            <a:pPr lvl="1"/>
            <a:r>
              <a:rPr lang="en-US" dirty="0"/>
              <a:t>Makes computer vision with deep learning more accessible to business users.</a:t>
            </a:r>
          </a:p>
          <a:p>
            <a:pPr lvl="1"/>
            <a:r>
              <a:rPr lang="en-US" dirty="0"/>
              <a:t>Includes a toolset that subject matter experts (SMEs) can use to label, train, and deploy deep learning vision models.</a:t>
            </a:r>
          </a:p>
          <a:p>
            <a:pPr lvl="1"/>
            <a:r>
              <a:rPr lang="en-US" dirty="0"/>
              <a:t>No coding or deep learning expertise is required.</a:t>
            </a:r>
          </a:p>
          <a:p>
            <a:pPr lvl="1"/>
            <a:r>
              <a:rPr lang="en-US" dirty="0"/>
              <a:t>Benefits: Identify defects faster with visual inspection powered by AI</a:t>
            </a:r>
          </a:p>
          <a:p>
            <a:pPr lvl="2"/>
            <a:r>
              <a:rPr lang="en-US" dirty="0"/>
              <a:t>Improve uptime and reduce defects</a:t>
            </a:r>
          </a:p>
          <a:p>
            <a:pPr lvl="2"/>
            <a:r>
              <a:rPr lang="en-US" dirty="0"/>
              <a:t>Enable quick action and issue resolution</a:t>
            </a:r>
          </a:p>
          <a:p>
            <a:pPr lvl="2"/>
            <a:r>
              <a:rPr lang="en-US" dirty="0"/>
              <a:t>Empower SMEs</a:t>
            </a:r>
          </a:p>
          <a:p>
            <a:pPr lvl="2"/>
            <a:endParaRPr lang="en-US" dirty="0"/>
          </a:p>
          <a:p>
            <a:endParaRPr lang="en-GB" dirty="0"/>
          </a:p>
          <a:p>
            <a:endParaRPr lang="en-GB" dirty="0"/>
          </a:p>
          <a:p>
            <a:endParaRPr lang="en-GB" dirty="0"/>
          </a:p>
        </p:txBody>
      </p:sp>
      <p:pic>
        <p:nvPicPr>
          <p:cNvPr id="6" name="Picture 5"/>
          <p:cNvPicPr>
            <a:picLocks noChangeAspect="1"/>
          </p:cNvPicPr>
          <p:nvPr/>
        </p:nvPicPr>
        <p:blipFill>
          <a:blip r:embed="rId3"/>
          <a:stretch>
            <a:fillRect/>
          </a:stretch>
        </p:blipFill>
        <p:spPr>
          <a:xfrm>
            <a:off x="4634531" y="4139249"/>
            <a:ext cx="5764528" cy="2388576"/>
          </a:xfrm>
          <a:prstGeom prst="rect">
            <a:avLst/>
          </a:prstGeom>
        </p:spPr>
      </p:pic>
    </p:spTree>
    <p:extLst>
      <p:ext uri="{BB962C8B-B14F-4D97-AF65-F5344CB8AC3E}">
        <p14:creationId xmlns:p14="http://schemas.microsoft.com/office/powerpoint/2010/main" val="2467772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Computer vision tools  (cont.)</a:t>
            </a:r>
          </a:p>
        </p:txBody>
      </p:sp>
      <p:sp>
        <p:nvSpPr>
          <p:cNvPr id="3" name="Content Placeholder 2"/>
          <p:cNvSpPr>
            <a:spLocks noGrp="1"/>
          </p:cNvSpPr>
          <p:nvPr>
            <p:ph idx="1"/>
          </p:nvPr>
        </p:nvSpPr>
        <p:spPr>
          <a:xfrm>
            <a:off x="210389" y="1164168"/>
            <a:ext cx="11641455" cy="5513832"/>
          </a:xfrm>
        </p:spPr>
        <p:txBody>
          <a:bodyPr/>
          <a:lstStyle/>
          <a:p>
            <a:r>
              <a:rPr lang="en-US" dirty="0"/>
              <a:t>IBM Cloud Annotations</a:t>
            </a:r>
          </a:p>
          <a:p>
            <a:pPr lvl="1"/>
            <a:r>
              <a:rPr lang="en-US" dirty="0"/>
              <a:t>Makes labeling images and training machine learning models easy. </a:t>
            </a:r>
          </a:p>
          <a:p>
            <a:pPr lvl="1"/>
            <a:r>
              <a:rPr lang="en-US" dirty="0"/>
              <a:t>Supports both photos and videos. </a:t>
            </a:r>
          </a:p>
          <a:p>
            <a:pPr lvl="1"/>
            <a:r>
              <a:rPr lang="en-US" dirty="0"/>
              <a:t>Object detection: An object detection model provides the following information:</a:t>
            </a:r>
          </a:p>
          <a:p>
            <a:pPr lvl="2"/>
            <a:r>
              <a:rPr lang="en-US" dirty="0"/>
              <a:t>Type of object and prediction confidence level</a:t>
            </a:r>
          </a:p>
          <a:p>
            <a:pPr lvl="2"/>
            <a:r>
              <a:rPr lang="en-US" dirty="0"/>
              <a:t>Location: The coordinates and area of where the object is in the image.</a:t>
            </a:r>
          </a:p>
          <a:p>
            <a:pPr lvl="2"/>
            <a:r>
              <a:rPr lang="en-US" dirty="0"/>
              <a:t>Count: The number of objects found in the image.</a:t>
            </a:r>
          </a:p>
          <a:p>
            <a:pPr lvl="2"/>
            <a:r>
              <a:rPr lang="en-US" dirty="0"/>
              <a:t>Size: How large the object is with respect to the image dimensions.</a:t>
            </a:r>
          </a:p>
          <a:p>
            <a:pPr lvl="1"/>
            <a:r>
              <a:rPr lang="en-US" dirty="0"/>
              <a:t> </a:t>
            </a:r>
            <a:r>
              <a:rPr lang="en-US" b="1" dirty="0"/>
              <a:t>Object classification</a:t>
            </a:r>
            <a:r>
              <a:rPr lang="en-US" dirty="0"/>
              <a:t>: An object classification model provides the following information  </a:t>
            </a:r>
          </a:p>
          <a:p>
            <a:pPr lvl="2"/>
            <a:r>
              <a:rPr lang="en-US" dirty="0"/>
              <a:t>Type of object and prediction confidence level</a:t>
            </a:r>
          </a:p>
          <a:p>
            <a:pPr lvl="1"/>
            <a:r>
              <a:rPr lang="en-US" dirty="0"/>
              <a:t>To use Cloud Annotations, go to </a:t>
            </a:r>
            <a:r>
              <a:rPr lang="en-US" dirty="0">
                <a:hlinkClick r:id="rId3"/>
              </a:rPr>
              <a:t>cloud.annotations.ai</a:t>
            </a:r>
            <a:r>
              <a:rPr lang="en-US" dirty="0"/>
              <a:t> and click </a:t>
            </a:r>
            <a:r>
              <a:rPr lang="en-US" b="1" dirty="0"/>
              <a:t>Continue with IBM Cloud</a:t>
            </a:r>
          </a:p>
          <a:p>
            <a:pPr lvl="1"/>
            <a:endParaRPr lang="en-US" dirty="0"/>
          </a:p>
          <a:p>
            <a:endParaRPr lang="en-GB" dirty="0"/>
          </a:p>
          <a:p>
            <a:endParaRPr lang="en-GB" dirty="0"/>
          </a:p>
          <a:p>
            <a:endParaRPr lang="en-GB" dirty="0"/>
          </a:p>
        </p:txBody>
      </p:sp>
    </p:spTree>
    <p:extLst>
      <p:ext uri="{BB962C8B-B14F-4D97-AF65-F5344CB8AC3E}">
        <p14:creationId xmlns:p14="http://schemas.microsoft.com/office/powerpoint/2010/main" val="290900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Computer vision use cases</a:t>
            </a:r>
          </a:p>
        </p:txBody>
      </p:sp>
      <p:sp>
        <p:nvSpPr>
          <p:cNvPr id="3" name="Content Placeholder 2"/>
          <p:cNvSpPr>
            <a:spLocks noGrp="1"/>
          </p:cNvSpPr>
          <p:nvPr>
            <p:ph idx="1"/>
          </p:nvPr>
        </p:nvSpPr>
        <p:spPr>
          <a:xfrm>
            <a:off x="210389" y="1164168"/>
            <a:ext cx="11641455" cy="5513832"/>
          </a:xfrm>
        </p:spPr>
        <p:txBody>
          <a:bodyPr/>
          <a:lstStyle/>
          <a:p>
            <a:r>
              <a:rPr lang="en-GB" b="1" dirty="0"/>
              <a:t>Facial recognition</a:t>
            </a:r>
            <a:r>
              <a:rPr lang="en-GB" dirty="0"/>
              <a:t>: We use facial recognition daily.</a:t>
            </a:r>
          </a:p>
          <a:p>
            <a:pPr lvl="1"/>
            <a:r>
              <a:rPr lang="en-GB" dirty="0"/>
              <a:t>Taking a photo and applying effects by using your smartphone.</a:t>
            </a:r>
          </a:p>
          <a:p>
            <a:pPr lvl="1"/>
            <a:r>
              <a:rPr lang="en-GB" dirty="0"/>
              <a:t>Tagging friends on social media. </a:t>
            </a:r>
          </a:p>
          <a:p>
            <a:endParaRPr lang="en-GB" dirty="0"/>
          </a:p>
        </p:txBody>
      </p:sp>
      <p:pic>
        <p:nvPicPr>
          <p:cNvPr id="5" name="Picture 4" descr="C:\AAA-Marcela-IBM-T510\DNA-AL7A00\Cognitive\Vision\image_tagging.png">
            <a:extLst>
              <a:ext uri="{FF2B5EF4-FFF2-40B4-BE49-F238E27FC236}">
                <a16:creationId xmlns:a16="http://schemas.microsoft.com/office/drawing/2014/main" id="{1DAD918F-23F4-4202-81B3-FB1BB02665D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46744" y="2650605"/>
            <a:ext cx="7280476" cy="3901397"/>
          </a:xfrm>
          <a:prstGeom prst="rect">
            <a:avLst/>
          </a:prstGeom>
          <a:noFill/>
          <a:ln>
            <a:noFill/>
          </a:ln>
        </p:spPr>
      </p:pic>
    </p:spTree>
    <p:extLst>
      <p:ext uri="{BB962C8B-B14F-4D97-AF65-F5344CB8AC3E}">
        <p14:creationId xmlns:p14="http://schemas.microsoft.com/office/powerpoint/2010/main" val="1346193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Computer vision use cases (cont.)</a:t>
            </a:r>
          </a:p>
        </p:txBody>
      </p:sp>
      <p:sp>
        <p:nvSpPr>
          <p:cNvPr id="3" name="Content Placeholder 2"/>
          <p:cNvSpPr>
            <a:spLocks noGrp="1"/>
          </p:cNvSpPr>
          <p:nvPr>
            <p:ph idx="1"/>
          </p:nvPr>
        </p:nvSpPr>
        <p:spPr>
          <a:xfrm>
            <a:off x="210389" y="1164168"/>
            <a:ext cx="11641455" cy="5513832"/>
          </a:xfrm>
        </p:spPr>
        <p:txBody>
          <a:bodyPr/>
          <a:lstStyle/>
          <a:p>
            <a:r>
              <a:rPr lang="en-GB" b="1" dirty="0"/>
              <a:t>Augmented reality</a:t>
            </a:r>
            <a:r>
              <a:rPr lang="en-GB" dirty="0"/>
              <a:t>: Manipulation and addition of a system-generated image (3D or 2D) as an overlay of a user’s view. </a:t>
            </a:r>
          </a:p>
          <a:p>
            <a:r>
              <a:rPr lang="en-GB" dirty="0"/>
              <a:t>Examples: Google Glass, emoji filters in some mobile apps, and Pokémon Go.</a:t>
            </a:r>
          </a:p>
          <a:p>
            <a:r>
              <a:rPr lang="en-GB" dirty="0"/>
              <a:t>Mobile shopping applications will give in-store shoppers instant product details and promotions through their mobile devices. </a:t>
            </a:r>
          </a:p>
          <a:p>
            <a:endParaRPr lang="en-GB" dirty="0"/>
          </a:p>
        </p:txBody>
      </p:sp>
      <p:pic>
        <p:nvPicPr>
          <p:cNvPr id="6" name="Picture 5" descr="https://developer.ibm.com/africa/wp-content/uploads/sites/145/2017/10/word-image-447.png">
            <a:hlinkClick r:id="rId3"/>
            <a:extLst>
              <a:ext uri="{FF2B5EF4-FFF2-40B4-BE49-F238E27FC236}">
                <a16:creationId xmlns:a16="http://schemas.microsoft.com/office/drawing/2014/main" id="{D5FBFBA8-40A8-4D64-BD9C-567A44251F3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959292" y="3589600"/>
            <a:ext cx="5047861" cy="2962400"/>
          </a:xfrm>
          <a:prstGeom prst="rect">
            <a:avLst/>
          </a:prstGeom>
          <a:noFill/>
          <a:ln>
            <a:noFill/>
          </a:ln>
        </p:spPr>
      </p:pic>
    </p:spTree>
    <p:extLst>
      <p:ext uri="{BB962C8B-B14F-4D97-AF65-F5344CB8AC3E}">
        <p14:creationId xmlns:p14="http://schemas.microsoft.com/office/powerpoint/2010/main" val="1198387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Image representation</a:t>
            </a:r>
          </a:p>
        </p:txBody>
      </p:sp>
      <p:sp>
        <p:nvSpPr>
          <p:cNvPr id="3" name="Content Placeholder 2"/>
          <p:cNvSpPr>
            <a:spLocks noGrp="1"/>
          </p:cNvSpPr>
          <p:nvPr>
            <p:ph idx="1"/>
          </p:nvPr>
        </p:nvSpPr>
        <p:spPr>
          <a:xfrm>
            <a:off x="210389" y="1164168"/>
            <a:ext cx="11641455" cy="5513832"/>
          </a:xfrm>
        </p:spPr>
        <p:txBody>
          <a:bodyPr/>
          <a:lstStyle/>
          <a:p>
            <a:r>
              <a:rPr lang="en-GB" dirty="0"/>
              <a:t>Images are stored as a 2D array of pixels on computers.</a:t>
            </a:r>
          </a:p>
          <a:p>
            <a:r>
              <a:rPr lang="en-GB" dirty="0"/>
              <a:t>Each pixel has a certain value that represent its intensity.</a:t>
            </a:r>
          </a:p>
          <a:p>
            <a:r>
              <a:rPr lang="en-GB" dirty="0"/>
              <a:t>Example of grayscale representation:</a:t>
            </a:r>
          </a:p>
          <a:p>
            <a:pPr lvl="1"/>
            <a:r>
              <a:rPr lang="en-GB" dirty="0"/>
              <a:t>Image is black and white with shades of </a:t>
            </a:r>
            <a:r>
              <a:rPr lang="en-US" dirty="0"/>
              <a:t>gray</a:t>
            </a:r>
            <a:r>
              <a:rPr lang="en-GB" dirty="0"/>
              <a:t> in between.</a:t>
            </a:r>
          </a:p>
          <a:p>
            <a:pPr lvl="1"/>
            <a:r>
              <a:rPr lang="en-GB" dirty="0"/>
              <a:t>Pixel intensity is a number between 0 (black) and 255 (white).</a:t>
            </a:r>
          </a:p>
          <a:p>
            <a:endParaRPr lang="en-GB" dirty="0"/>
          </a:p>
          <a:p>
            <a:endParaRPr lang="en-GB" dirty="0"/>
          </a:p>
          <a:p>
            <a:endParaRPr lang="en-GB" dirty="0"/>
          </a:p>
          <a:p>
            <a:endParaRPr lang="en-GB" dirty="0"/>
          </a:p>
        </p:txBody>
      </p:sp>
      <p:pic>
        <p:nvPicPr>
          <p:cNvPr id="4" name="Picture 3">
            <a:extLst>
              <a:ext uri="{FF2B5EF4-FFF2-40B4-BE49-F238E27FC236}">
                <a16:creationId xmlns:a16="http://schemas.microsoft.com/office/drawing/2014/main" id="{A3A34005-6054-4CEA-A537-66151CC19BD1}"/>
              </a:ext>
            </a:extLst>
          </p:cNvPr>
          <p:cNvPicPr>
            <a:picLocks noChangeAspect="1"/>
          </p:cNvPicPr>
          <p:nvPr/>
        </p:nvPicPr>
        <p:blipFill>
          <a:blip r:embed="rId3"/>
          <a:stretch>
            <a:fillRect/>
          </a:stretch>
        </p:blipFill>
        <p:spPr>
          <a:xfrm>
            <a:off x="4851947" y="3903372"/>
            <a:ext cx="1839277" cy="1794600"/>
          </a:xfrm>
          <a:prstGeom prst="rect">
            <a:avLst/>
          </a:prstGeom>
        </p:spPr>
      </p:pic>
      <p:pic>
        <p:nvPicPr>
          <p:cNvPr id="6" name="Picture 5">
            <a:extLst>
              <a:ext uri="{FF2B5EF4-FFF2-40B4-BE49-F238E27FC236}">
                <a16:creationId xmlns:a16="http://schemas.microsoft.com/office/drawing/2014/main" id="{126D0DA7-A387-489F-8D15-D1B8B15A76FA}"/>
              </a:ext>
            </a:extLst>
          </p:cNvPr>
          <p:cNvPicPr>
            <a:picLocks noChangeAspect="1"/>
          </p:cNvPicPr>
          <p:nvPr/>
        </p:nvPicPr>
        <p:blipFill>
          <a:blip r:embed="rId4"/>
          <a:stretch>
            <a:fillRect/>
          </a:stretch>
        </p:blipFill>
        <p:spPr>
          <a:xfrm>
            <a:off x="1743456" y="3636839"/>
            <a:ext cx="2876550" cy="2771775"/>
          </a:xfrm>
          <a:prstGeom prst="rect">
            <a:avLst/>
          </a:prstGeom>
        </p:spPr>
      </p:pic>
      <p:sp>
        <p:nvSpPr>
          <p:cNvPr id="7" name="TextBox 6">
            <a:extLst>
              <a:ext uri="{FF2B5EF4-FFF2-40B4-BE49-F238E27FC236}">
                <a16:creationId xmlns:a16="http://schemas.microsoft.com/office/drawing/2014/main" id="{CFC75A35-5D54-4446-951F-56F20E02CEB8}"/>
              </a:ext>
            </a:extLst>
          </p:cNvPr>
          <p:cNvSpPr txBox="1"/>
          <p:nvPr/>
        </p:nvSpPr>
        <p:spPr>
          <a:xfrm>
            <a:off x="6923163" y="3846703"/>
            <a:ext cx="3744839" cy="1292662"/>
          </a:xfrm>
          <a:prstGeom prst="rect">
            <a:avLst/>
          </a:prstGeom>
          <a:noFill/>
        </p:spPr>
        <p:txBody>
          <a:bodyPr wrap="square" rtlCol="0">
            <a:spAutoFit/>
          </a:bodyPr>
          <a:lstStyle/>
          <a:p>
            <a:endParaRPr lang="en-US" dirty="0"/>
          </a:p>
          <a:p>
            <a:r>
              <a:rPr lang="en-US" sz="1500" b="1" dirty="0"/>
              <a:t>int[ ][ ] array = {  {255, 170, 170,   0},</a:t>
            </a:r>
          </a:p>
          <a:p>
            <a:r>
              <a:rPr lang="en-US" sz="1500" b="1" dirty="0"/>
              <a:t>                              {220,  80, 80, 170},</a:t>
            </a:r>
          </a:p>
          <a:p>
            <a:r>
              <a:rPr lang="en-US" sz="1500" b="1" dirty="0"/>
              <a:t>                              {255,  80, 0,  0},</a:t>
            </a:r>
          </a:p>
          <a:p>
            <a:r>
              <a:rPr lang="en-US" sz="1500" b="1" dirty="0"/>
              <a:t>                              {175, 20, 170,  0}  };</a:t>
            </a:r>
          </a:p>
        </p:txBody>
      </p:sp>
    </p:spTree>
    <p:extLst>
      <p:ext uri="{BB962C8B-B14F-4D97-AF65-F5344CB8AC3E}">
        <p14:creationId xmlns:p14="http://schemas.microsoft.com/office/powerpoint/2010/main" val="2010537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Image representation (cont.)</a:t>
            </a:r>
          </a:p>
        </p:txBody>
      </p:sp>
      <p:sp>
        <p:nvSpPr>
          <p:cNvPr id="3" name="Content Placeholder 2"/>
          <p:cNvSpPr>
            <a:spLocks noGrp="1"/>
          </p:cNvSpPr>
          <p:nvPr>
            <p:ph idx="1"/>
          </p:nvPr>
        </p:nvSpPr>
        <p:spPr>
          <a:xfrm>
            <a:off x="210389" y="1164168"/>
            <a:ext cx="11641455" cy="5513832"/>
          </a:xfrm>
        </p:spPr>
        <p:txBody>
          <a:bodyPr/>
          <a:lstStyle/>
          <a:p>
            <a:r>
              <a:rPr lang="en-GB" dirty="0"/>
              <a:t>Example of </a:t>
            </a:r>
            <a:r>
              <a:rPr lang="en-US" dirty="0"/>
              <a:t>color</a:t>
            </a:r>
            <a:r>
              <a:rPr lang="en-GB" dirty="0"/>
              <a:t> representation:</a:t>
            </a:r>
          </a:p>
          <a:p>
            <a:pPr lvl="1"/>
            <a:r>
              <a:rPr lang="en-GB" dirty="0"/>
              <a:t>The pixel </a:t>
            </a:r>
            <a:r>
              <a:rPr lang="en-US" dirty="0"/>
              <a:t>color</a:t>
            </a:r>
            <a:r>
              <a:rPr lang="en-GB" dirty="0"/>
              <a:t> is represented as a mix of Red, Green, and Blue.</a:t>
            </a:r>
          </a:p>
          <a:p>
            <a:pPr lvl="1"/>
            <a:r>
              <a:rPr lang="en-GB" dirty="0"/>
              <a:t>The pixel intensity becomes three 2D arrays or </a:t>
            </a:r>
            <a:r>
              <a:rPr lang="en-US" dirty="0"/>
              <a:t>one </a:t>
            </a:r>
            <a:r>
              <a:rPr lang="en-GB" dirty="0"/>
              <a:t>2D array, where each entry is an object containing the 3 </a:t>
            </a:r>
            <a:r>
              <a:rPr lang="en-GB" dirty="0" err="1"/>
              <a:t>color</a:t>
            </a:r>
            <a:r>
              <a:rPr lang="en-GB" dirty="0"/>
              <a:t> values of RGB</a:t>
            </a:r>
          </a:p>
          <a:p>
            <a:pPr lvl="2"/>
            <a:endParaRPr lang="en-GB" dirty="0"/>
          </a:p>
          <a:p>
            <a:pPr lvl="2"/>
            <a:endParaRPr lang="en-GB" dirty="0"/>
          </a:p>
          <a:p>
            <a:endParaRPr lang="en-GB" dirty="0"/>
          </a:p>
          <a:p>
            <a:endParaRPr lang="en-GB" dirty="0"/>
          </a:p>
          <a:p>
            <a:endParaRPr lang="en-GB" dirty="0"/>
          </a:p>
          <a:p>
            <a:endParaRPr lang="en-GB" dirty="0"/>
          </a:p>
        </p:txBody>
      </p:sp>
      <p:pic>
        <p:nvPicPr>
          <p:cNvPr id="4" name="Picture 3">
            <a:extLst>
              <a:ext uri="{FF2B5EF4-FFF2-40B4-BE49-F238E27FC236}">
                <a16:creationId xmlns:a16="http://schemas.microsoft.com/office/drawing/2014/main" id="{01763E87-57AF-4FDE-8C82-ED662FAA1332}"/>
              </a:ext>
            </a:extLst>
          </p:cNvPr>
          <p:cNvPicPr>
            <a:picLocks noChangeAspect="1"/>
          </p:cNvPicPr>
          <p:nvPr/>
        </p:nvPicPr>
        <p:blipFill>
          <a:blip r:embed="rId3"/>
          <a:stretch>
            <a:fillRect/>
          </a:stretch>
        </p:blipFill>
        <p:spPr>
          <a:xfrm>
            <a:off x="1559967" y="3116256"/>
            <a:ext cx="3103783" cy="2821979"/>
          </a:xfrm>
          <a:prstGeom prst="rect">
            <a:avLst/>
          </a:prstGeom>
        </p:spPr>
      </p:pic>
      <p:pic>
        <p:nvPicPr>
          <p:cNvPr id="7" name="Picture 6">
            <a:extLst>
              <a:ext uri="{FF2B5EF4-FFF2-40B4-BE49-F238E27FC236}">
                <a16:creationId xmlns:a16="http://schemas.microsoft.com/office/drawing/2014/main" id="{B50C92D8-E62B-4938-874D-250BF4C17E24}"/>
              </a:ext>
            </a:extLst>
          </p:cNvPr>
          <p:cNvPicPr>
            <a:picLocks noChangeAspect="1"/>
          </p:cNvPicPr>
          <p:nvPr/>
        </p:nvPicPr>
        <p:blipFill>
          <a:blip r:embed="rId4"/>
          <a:stretch>
            <a:fillRect/>
          </a:stretch>
        </p:blipFill>
        <p:spPr>
          <a:xfrm>
            <a:off x="5348781" y="2928831"/>
            <a:ext cx="5394380" cy="3094582"/>
          </a:xfrm>
          <a:prstGeom prst="rect">
            <a:avLst/>
          </a:prstGeom>
        </p:spPr>
      </p:pic>
      <p:sp>
        <p:nvSpPr>
          <p:cNvPr id="8" name="TextBox 7">
            <a:extLst>
              <a:ext uri="{FF2B5EF4-FFF2-40B4-BE49-F238E27FC236}">
                <a16:creationId xmlns:a16="http://schemas.microsoft.com/office/drawing/2014/main" id="{34C73FF6-D928-4A2D-B4EF-5C972C84628F}"/>
              </a:ext>
            </a:extLst>
          </p:cNvPr>
          <p:cNvSpPr txBox="1"/>
          <p:nvPr/>
        </p:nvSpPr>
        <p:spPr bwMode="auto">
          <a:xfrm>
            <a:off x="6943671" y="6098908"/>
            <a:ext cx="1718441" cy="387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nSpc>
                <a:spcPts val="2300"/>
              </a:lnSpc>
            </a:pPr>
            <a:r>
              <a:rPr lang="en-US" sz="2000" dirty="0"/>
              <a:t>one </a:t>
            </a:r>
            <a:r>
              <a:rPr lang="en-GB" sz="2000" dirty="0"/>
              <a:t>2D array</a:t>
            </a:r>
            <a:endParaRPr lang="en-US" sz="1600" b="1" dirty="0">
              <a:solidFill>
                <a:srgbClr val="FFFFFF"/>
              </a:solidFill>
              <a:latin typeface="IBM Plex Sans" panose="020B0503050203000203" pitchFamily="34" charset="0"/>
            </a:endParaRPr>
          </a:p>
        </p:txBody>
      </p:sp>
      <p:sp>
        <p:nvSpPr>
          <p:cNvPr id="9" name="TextBox 8">
            <a:extLst>
              <a:ext uri="{FF2B5EF4-FFF2-40B4-BE49-F238E27FC236}">
                <a16:creationId xmlns:a16="http://schemas.microsoft.com/office/drawing/2014/main" id="{C3A6F5CE-235C-4A49-8F63-0D50EC4D1C0A}"/>
              </a:ext>
            </a:extLst>
          </p:cNvPr>
          <p:cNvSpPr txBox="1"/>
          <p:nvPr/>
        </p:nvSpPr>
        <p:spPr bwMode="auto">
          <a:xfrm>
            <a:off x="2356335" y="6023413"/>
            <a:ext cx="1883764" cy="387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nSpc>
                <a:spcPts val="2300"/>
              </a:lnSpc>
            </a:pPr>
            <a:r>
              <a:rPr lang="en-US" sz="2000" dirty="0"/>
              <a:t>three </a:t>
            </a:r>
            <a:r>
              <a:rPr lang="en-GB" sz="2000" dirty="0"/>
              <a:t>2D array</a:t>
            </a:r>
            <a:endParaRPr lang="en-US" sz="1600" b="1" dirty="0">
              <a:solidFill>
                <a:srgbClr val="FFFFFF"/>
              </a:solidFill>
              <a:latin typeface="IBM Plex Sans" panose="020B0503050203000203" pitchFamily="34" charset="0"/>
            </a:endParaRPr>
          </a:p>
        </p:txBody>
      </p:sp>
    </p:spTree>
    <p:extLst>
      <p:ext uri="{BB962C8B-B14F-4D97-AF65-F5344CB8AC3E}">
        <p14:creationId xmlns:p14="http://schemas.microsoft.com/office/powerpoint/2010/main" val="2366636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362788" y="630001"/>
            <a:ext cx="5544000" cy="4713525"/>
          </a:xfrm>
        </p:spPr>
        <p:txBody>
          <a:bodyPr/>
          <a:lstStyle/>
          <a:p>
            <a:r>
              <a:rPr lang="en-US" dirty="0"/>
              <a:t>Computer vision pipeline</a:t>
            </a:r>
          </a:p>
        </p:txBody>
      </p:sp>
      <p:sp>
        <p:nvSpPr>
          <p:cNvPr id="6" name="Text Placeholder 5">
            <a:extLst>
              <a:ext uri="{FF2B5EF4-FFF2-40B4-BE49-F238E27FC236}">
                <a16:creationId xmlns:a16="http://schemas.microsoft.com/office/drawing/2014/main" id="{517E977F-1A04-4C35-8708-3772E8F326BE}"/>
              </a:ext>
            </a:extLst>
          </p:cNvPr>
          <p:cNvSpPr>
            <a:spLocks noGrp="1"/>
          </p:cNvSpPr>
          <p:nvPr>
            <p:ph type="body" sz="quarter" idx="12"/>
          </p:nvPr>
        </p:nvSpPr>
        <p:spPr/>
        <p:txBody>
          <a:bodyPr/>
          <a:lstStyle/>
          <a:p>
            <a:endParaRPr lang="en-US"/>
          </a:p>
        </p:txBody>
      </p:sp>
    </p:spTree>
    <p:custDataLst>
      <p:tags r:id="rId1"/>
    </p:custDataLst>
    <p:extLst>
      <p:ext uri="{BB962C8B-B14F-4D97-AF65-F5344CB8AC3E}">
        <p14:creationId xmlns:p14="http://schemas.microsoft.com/office/powerpoint/2010/main" val="1160874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What is computer vision</a:t>
            </a:r>
          </a:p>
        </p:txBody>
      </p:sp>
      <p:sp>
        <p:nvSpPr>
          <p:cNvPr id="3" name="Content Placeholder 2"/>
          <p:cNvSpPr>
            <a:spLocks noGrp="1"/>
          </p:cNvSpPr>
          <p:nvPr>
            <p:ph idx="1"/>
          </p:nvPr>
        </p:nvSpPr>
        <p:spPr>
          <a:xfrm>
            <a:off x="210389" y="1164168"/>
            <a:ext cx="11641455" cy="5513832"/>
          </a:xfrm>
        </p:spPr>
        <p:txBody>
          <a:bodyPr/>
          <a:lstStyle/>
          <a:p>
            <a:r>
              <a:rPr lang="en-GB" dirty="0"/>
              <a:t>Computer vision is a branch of science that is concerned with processing images to extract, </a:t>
            </a:r>
            <a:r>
              <a:rPr lang="en-US" dirty="0"/>
              <a:t>analyze</a:t>
            </a:r>
            <a:r>
              <a:rPr lang="en-GB" dirty="0"/>
              <a:t>, and understand useful information from a single image or image sequence.</a:t>
            </a:r>
          </a:p>
          <a:p>
            <a:r>
              <a:rPr lang="en-GB" dirty="0"/>
              <a:t>It aims at simulating the human visual system.</a:t>
            </a:r>
          </a:p>
          <a:p>
            <a:r>
              <a:rPr lang="en-GB" dirty="0"/>
              <a:t>It uses various machine learning and deep learning algorithms to </a:t>
            </a:r>
            <a:r>
              <a:rPr lang="en-US" dirty="0"/>
              <a:t>analyze</a:t>
            </a:r>
            <a:r>
              <a:rPr lang="en-GB" dirty="0"/>
              <a:t> images for scenes, objects, faces, and other content in videos, photos, and pictures in general.</a:t>
            </a:r>
          </a:p>
          <a:p>
            <a:endParaRPr lang="en-GB" dirty="0"/>
          </a:p>
        </p:txBody>
      </p:sp>
    </p:spTree>
    <p:extLst>
      <p:ext uri="{BB962C8B-B14F-4D97-AF65-F5344CB8AC3E}">
        <p14:creationId xmlns:p14="http://schemas.microsoft.com/office/powerpoint/2010/main" val="2994764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Computer vision pipeline</a:t>
            </a:r>
          </a:p>
        </p:txBody>
      </p:sp>
      <p:sp>
        <p:nvSpPr>
          <p:cNvPr id="3" name="Content Placeholder 2"/>
          <p:cNvSpPr>
            <a:spLocks noGrp="1"/>
          </p:cNvSpPr>
          <p:nvPr>
            <p:ph idx="1"/>
          </p:nvPr>
        </p:nvSpPr>
        <p:spPr>
          <a:xfrm>
            <a:off x="210389" y="1164168"/>
            <a:ext cx="11641455" cy="5513832"/>
          </a:xfrm>
        </p:spPr>
        <p:txBody>
          <a:bodyPr/>
          <a:lstStyle/>
          <a:p>
            <a:r>
              <a:rPr lang="en-GB" dirty="0"/>
              <a:t>The steps and functions that are included are highly dependent on the application.</a:t>
            </a:r>
          </a:p>
          <a:p>
            <a:r>
              <a:rPr lang="en-GB" dirty="0"/>
              <a:t>Here is a conventional visual pattern recognition pipeline.</a:t>
            </a:r>
          </a:p>
          <a:p>
            <a:endParaRPr lang="en-GB" dirty="0"/>
          </a:p>
          <a:p>
            <a:endParaRPr lang="en-GB" dirty="0"/>
          </a:p>
          <a:p>
            <a:endParaRPr lang="en-GB" dirty="0"/>
          </a:p>
          <a:p>
            <a:endParaRPr lang="en-GB" dirty="0"/>
          </a:p>
        </p:txBody>
      </p:sp>
      <p:graphicFrame>
        <p:nvGraphicFramePr>
          <p:cNvPr id="7" name="Diagram 6">
            <a:extLst>
              <a:ext uri="{FF2B5EF4-FFF2-40B4-BE49-F238E27FC236}">
                <a16:creationId xmlns:a16="http://schemas.microsoft.com/office/drawing/2014/main" id="{CA389854-028A-45D5-9F89-B752D777DA4A}"/>
              </a:ext>
            </a:extLst>
          </p:cNvPr>
          <p:cNvGraphicFramePr/>
          <p:nvPr/>
        </p:nvGraphicFramePr>
        <p:xfrm>
          <a:off x="567242" y="1436146"/>
          <a:ext cx="9869264" cy="48785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1541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Computer vision pipeline (cont.)</a:t>
            </a:r>
          </a:p>
        </p:txBody>
      </p:sp>
      <p:sp>
        <p:nvSpPr>
          <p:cNvPr id="3" name="Content Placeholder 2"/>
          <p:cNvSpPr>
            <a:spLocks noGrp="1"/>
          </p:cNvSpPr>
          <p:nvPr>
            <p:ph idx="1"/>
          </p:nvPr>
        </p:nvSpPr>
        <p:spPr>
          <a:xfrm>
            <a:off x="210389" y="1164168"/>
            <a:ext cx="11641455" cy="5513832"/>
          </a:xfrm>
        </p:spPr>
        <p:txBody>
          <a:bodyPr/>
          <a:lstStyle/>
          <a:p>
            <a:pPr marL="457200" indent="-457200">
              <a:buFont typeface="+mj-lt"/>
              <a:buAutoNum type="arabicPeriod"/>
            </a:pPr>
            <a:r>
              <a:rPr lang="en-GB" b="1" dirty="0"/>
              <a:t>Image acquisition</a:t>
            </a:r>
            <a:r>
              <a:rPr lang="en-GB" dirty="0"/>
              <a:t>:</a:t>
            </a:r>
          </a:p>
          <a:p>
            <a:pPr lvl="2"/>
            <a:r>
              <a:rPr lang="en-GB" dirty="0"/>
              <a:t>The process of acquiring images and saving them in a digital image format for processing. </a:t>
            </a:r>
          </a:p>
          <a:p>
            <a:pPr lvl="2"/>
            <a:r>
              <a:rPr lang="en-GB" dirty="0"/>
              <a:t>Images often use common formats, such as .jpeg, .</a:t>
            </a:r>
            <a:r>
              <a:rPr lang="en-US" dirty="0"/>
              <a:t>png</a:t>
            </a:r>
            <a:r>
              <a:rPr lang="en-GB" dirty="0"/>
              <a:t>, and .bmp.</a:t>
            </a:r>
          </a:p>
          <a:p>
            <a:pPr lvl="2"/>
            <a:r>
              <a:rPr lang="en-GB" dirty="0"/>
              <a:t>Images are 2D images that are stored as arrays of pixels according to their </a:t>
            </a:r>
            <a:r>
              <a:rPr lang="en-US" dirty="0"/>
              <a:t>color</a:t>
            </a:r>
            <a:r>
              <a:rPr lang="en-GB" dirty="0"/>
              <a:t> model.</a:t>
            </a:r>
          </a:p>
          <a:p>
            <a:pPr lvl="2"/>
            <a:endParaRPr lang="en-GB" dirty="0"/>
          </a:p>
          <a:p>
            <a:endParaRPr lang="en-GB" dirty="0"/>
          </a:p>
          <a:p>
            <a:endParaRPr lang="en-GB" dirty="0"/>
          </a:p>
          <a:p>
            <a:endParaRPr lang="en-GB" dirty="0"/>
          </a:p>
        </p:txBody>
      </p:sp>
    </p:spTree>
    <p:extLst>
      <p:ext uri="{BB962C8B-B14F-4D97-AF65-F5344CB8AC3E}">
        <p14:creationId xmlns:p14="http://schemas.microsoft.com/office/powerpoint/2010/main" val="3700688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Computer vision pipeline (cont.)</a:t>
            </a:r>
          </a:p>
        </p:txBody>
      </p:sp>
      <p:sp>
        <p:nvSpPr>
          <p:cNvPr id="3" name="Content Placeholder 2"/>
          <p:cNvSpPr>
            <a:spLocks noGrp="1"/>
          </p:cNvSpPr>
          <p:nvPr>
            <p:ph idx="1"/>
          </p:nvPr>
        </p:nvSpPr>
        <p:spPr>
          <a:xfrm>
            <a:off x="210389" y="1164168"/>
            <a:ext cx="11641455" cy="5513832"/>
          </a:xfrm>
        </p:spPr>
        <p:txBody>
          <a:bodyPr/>
          <a:lstStyle/>
          <a:p>
            <a:pPr marL="457200" indent="-457200">
              <a:buFont typeface="+mj-lt"/>
              <a:buAutoNum type="arabicPeriod" startAt="2"/>
            </a:pPr>
            <a:r>
              <a:rPr lang="en-GB" b="1" dirty="0"/>
              <a:t>Pre-processing</a:t>
            </a:r>
            <a:r>
              <a:rPr lang="en-GB" dirty="0"/>
              <a:t>: </a:t>
            </a:r>
          </a:p>
          <a:p>
            <a:pPr lvl="1"/>
            <a:r>
              <a:rPr lang="en-GB" dirty="0"/>
              <a:t>Preparing the image for the processing stage</a:t>
            </a:r>
          </a:p>
          <a:p>
            <a:pPr lvl="1"/>
            <a:r>
              <a:rPr lang="en-GB" dirty="0"/>
              <a:t>Examples: </a:t>
            </a:r>
          </a:p>
          <a:p>
            <a:pPr lvl="2"/>
            <a:r>
              <a:rPr lang="en-GB" dirty="0"/>
              <a:t>Resizing images</a:t>
            </a:r>
          </a:p>
          <a:p>
            <a:pPr lvl="2"/>
            <a:r>
              <a:rPr lang="en-GB" dirty="0"/>
              <a:t>Noise reduction</a:t>
            </a:r>
          </a:p>
          <a:p>
            <a:pPr lvl="2"/>
            <a:r>
              <a:rPr lang="en-GB" dirty="0"/>
              <a:t>Contrast adjustment</a:t>
            </a:r>
          </a:p>
          <a:p>
            <a:pPr lvl="1"/>
            <a:endParaRPr lang="en-GB" dirty="0"/>
          </a:p>
          <a:p>
            <a:endParaRPr lang="en-GB" dirty="0"/>
          </a:p>
          <a:p>
            <a:endParaRPr lang="en-GB" dirty="0"/>
          </a:p>
          <a:p>
            <a:endParaRPr lang="en-GB" dirty="0"/>
          </a:p>
          <a:p>
            <a:endParaRPr lang="en-GB" dirty="0"/>
          </a:p>
          <a:p>
            <a:endParaRPr lang="en-GB" dirty="0"/>
          </a:p>
          <a:p>
            <a:endParaRPr lang="en-GB" dirty="0"/>
          </a:p>
        </p:txBody>
      </p:sp>
      <p:pic>
        <p:nvPicPr>
          <p:cNvPr id="4" name="Picture 3">
            <a:extLst>
              <a:ext uri="{FF2B5EF4-FFF2-40B4-BE49-F238E27FC236}">
                <a16:creationId xmlns:a16="http://schemas.microsoft.com/office/drawing/2014/main" id="{75171F0A-51FF-41E9-8E33-2281ADFB7668}"/>
              </a:ext>
            </a:extLst>
          </p:cNvPr>
          <p:cNvPicPr>
            <a:picLocks noChangeAspect="1"/>
          </p:cNvPicPr>
          <p:nvPr/>
        </p:nvPicPr>
        <p:blipFill>
          <a:blip r:embed="rId3"/>
          <a:stretch>
            <a:fillRect/>
          </a:stretch>
        </p:blipFill>
        <p:spPr>
          <a:xfrm>
            <a:off x="5603632" y="2177827"/>
            <a:ext cx="4515729" cy="2165009"/>
          </a:xfrm>
          <a:prstGeom prst="rect">
            <a:avLst/>
          </a:prstGeom>
        </p:spPr>
      </p:pic>
      <p:pic>
        <p:nvPicPr>
          <p:cNvPr id="6" name="Picture 5">
            <a:extLst>
              <a:ext uri="{FF2B5EF4-FFF2-40B4-BE49-F238E27FC236}">
                <a16:creationId xmlns:a16="http://schemas.microsoft.com/office/drawing/2014/main" id="{15FD5925-7229-42E2-9E66-2C9437E7C277}"/>
              </a:ext>
            </a:extLst>
          </p:cNvPr>
          <p:cNvPicPr>
            <a:picLocks noChangeAspect="1"/>
          </p:cNvPicPr>
          <p:nvPr/>
        </p:nvPicPr>
        <p:blipFill>
          <a:blip r:embed="rId4"/>
          <a:stretch>
            <a:fillRect/>
          </a:stretch>
        </p:blipFill>
        <p:spPr>
          <a:xfrm>
            <a:off x="1743456" y="4400877"/>
            <a:ext cx="6661404" cy="2066394"/>
          </a:xfrm>
          <a:prstGeom prst="rect">
            <a:avLst/>
          </a:prstGeom>
        </p:spPr>
      </p:pic>
    </p:spTree>
    <p:extLst>
      <p:ext uri="{BB962C8B-B14F-4D97-AF65-F5344CB8AC3E}">
        <p14:creationId xmlns:p14="http://schemas.microsoft.com/office/powerpoint/2010/main" val="4147462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Computer vision pipeline (cont.)</a:t>
            </a:r>
          </a:p>
        </p:txBody>
      </p:sp>
      <p:sp>
        <p:nvSpPr>
          <p:cNvPr id="3" name="Content Placeholder 2"/>
          <p:cNvSpPr>
            <a:spLocks noGrp="1"/>
          </p:cNvSpPr>
          <p:nvPr>
            <p:ph idx="1"/>
          </p:nvPr>
        </p:nvSpPr>
        <p:spPr>
          <a:xfrm>
            <a:off x="210389" y="1164168"/>
            <a:ext cx="11641455" cy="5513832"/>
          </a:xfrm>
        </p:spPr>
        <p:txBody>
          <a:bodyPr>
            <a:normAutofit fontScale="92500" lnSpcReduction="20000"/>
          </a:bodyPr>
          <a:lstStyle/>
          <a:p>
            <a:pPr marL="457200" indent="-457200">
              <a:buFont typeface="+mj-lt"/>
              <a:buAutoNum type="arabicPeriod" startAt="3"/>
            </a:pPr>
            <a:r>
              <a:rPr lang="en-GB" b="1" dirty="0"/>
              <a:t>Segmentation</a:t>
            </a:r>
            <a:r>
              <a:rPr lang="en-GB" dirty="0"/>
              <a:t>:</a:t>
            </a:r>
          </a:p>
          <a:p>
            <a:pPr lvl="2"/>
            <a:r>
              <a:rPr lang="en-GB" dirty="0"/>
              <a:t>Partitioning an image into regions of similarity.</a:t>
            </a:r>
          </a:p>
          <a:p>
            <a:pPr lvl="2"/>
            <a:r>
              <a:rPr lang="en-GB" dirty="0"/>
              <a:t>Grouping pixels and features with similar characteristics together.</a:t>
            </a:r>
          </a:p>
          <a:p>
            <a:pPr lvl="2"/>
            <a:r>
              <a:rPr lang="en-GB" dirty="0"/>
              <a:t>Helps with selecting regions of interest within the images. These regions can contain objects of interest that you want to capture.</a:t>
            </a:r>
          </a:p>
          <a:p>
            <a:pPr lvl="2"/>
            <a:r>
              <a:rPr lang="en-GB" dirty="0"/>
              <a:t>Segmenting an image into foreground and background.</a:t>
            </a:r>
          </a:p>
          <a:p>
            <a:pPr lvl="1"/>
            <a:endParaRPr lang="en-GB" dirty="0"/>
          </a:p>
          <a:p>
            <a:endParaRPr lang="en-GB" dirty="0"/>
          </a:p>
          <a:p>
            <a:endParaRPr lang="en-GB" dirty="0"/>
          </a:p>
          <a:p>
            <a:endParaRPr lang="en-US" dirty="0"/>
          </a:p>
          <a:p>
            <a:pPr lvl="3"/>
            <a:r>
              <a:rPr lang="en-US" dirty="0"/>
              <a:t>						</a:t>
            </a:r>
          </a:p>
          <a:p>
            <a:pPr lvl="3"/>
            <a:r>
              <a:rPr lang="en-US" dirty="0"/>
              <a:t>                                                                                          </a:t>
            </a:r>
          </a:p>
          <a:p>
            <a:pPr lvl="3"/>
            <a:endParaRPr lang="en-US" dirty="0"/>
          </a:p>
          <a:p>
            <a:pPr lvl="3"/>
            <a:endParaRPr lang="en-US" dirty="0"/>
          </a:p>
          <a:p>
            <a:pPr lvl="3"/>
            <a:r>
              <a:rPr lang="en-US" dirty="0"/>
              <a:t>		(Cremers, Rousson, and Deriche 2007) © 2007 Springer</a:t>
            </a:r>
          </a:p>
          <a:p>
            <a:endParaRPr lang="en-GB" dirty="0"/>
          </a:p>
          <a:p>
            <a:endParaRPr lang="en-GB" dirty="0"/>
          </a:p>
          <a:p>
            <a:endParaRPr lang="en-GB" dirty="0"/>
          </a:p>
          <a:p>
            <a:endParaRPr lang="en-GB" dirty="0"/>
          </a:p>
        </p:txBody>
      </p:sp>
      <p:pic>
        <p:nvPicPr>
          <p:cNvPr id="5" name="Picture 4">
            <a:extLst>
              <a:ext uri="{FF2B5EF4-FFF2-40B4-BE49-F238E27FC236}">
                <a16:creationId xmlns:a16="http://schemas.microsoft.com/office/drawing/2014/main" id="{682BC3D9-82F9-4057-89E7-F12C3665A571}"/>
              </a:ext>
            </a:extLst>
          </p:cNvPr>
          <p:cNvPicPr>
            <a:picLocks noChangeAspect="1"/>
          </p:cNvPicPr>
          <p:nvPr/>
        </p:nvPicPr>
        <p:blipFill>
          <a:blip r:embed="rId3"/>
          <a:stretch>
            <a:fillRect/>
          </a:stretch>
        </p:blipFill>
        <p:spPr>
          <a:xfrm>
            <a:off x="3052479" y="3429001"/>
            <a:ext cx="3484245" cy="2605143"/>
          </a:xfrm>
          <a:prstGeom prst="rect">
            <a:avLst/>
          </a:prstGeom>
        </p:spPr>
      </p:pic>
    </p:spTree>
    <p:extLst>
      <p:ext uri="{BB962C8B-B14F-4D97-AF65-F5344CB8AC3E}">
        <p14:creationId xmlns:p14="http://schemas.microsoft.com/office/powerpoint/2010/main" val="3634602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Computer vision pipeline (</a:t>
            </a:r>
            <a:r>
              <a:rPr lang="en-GB"/>
              <a:t>cont.)</a:t>
            </a:r>
            <a:endParaRPr lang="en-GB" dirty="0"/>
          </a:p>
        </p:txBody>
      </p:sp>
      <p:sp>
        <p:nvSpPr>
          <p:cNvPr id="3" name="Content Placeholder 2"/>
          <p:cNvSpPr>
            <a:spLocks noGrp="1"/>
          </p:cNvSpPr>
          <p:nvPr>
            <p:ph idx="1"/>
          </p:nvPr>
        </p:nvSpPr>
        <p:spPr>
          <a:xfrm>
            <a:off x="210389" y="1164168"/>
            <a:ext cx="11641455" cy="5513832"/>
          </a:xfrm>
        </p:spPr>
        <p:txBody>
          <a:bodyPr/>
          <a:lstStyle/>
          <a:p>
            <a:pPr marL="457200" indent="-457200">
              <a:buFont typeface="+mj-lt"/>
              <a:buAutoNum type="arabicPeriod" startAt="4"/>
            </a:pPr>
            <a:r>
              <a:rPr lang="en-GB" b="1" dirty="0"/>
              <a:t>Feature extraction and selection</a:t>
            </a:r>
            <a:r>
              <a:rPr lang="en-GB" dirty="0"/>
              <a:t>:</a:t>
            </a:r>
          </a:p>
          <a:p>
            <a:pPr lvl="2"/>
            <a:r>
              <a:rPr lang="en-GB" dirty="0"/>
              <a:t>Find distinguishing information about the image.</a:t>
            </a:r>
          </a:p>
          <a:p>
            <a:pPr lvl="2"/>
            <a:r>
              <a:rPr lang="en-GB" dirty="0"/>
              <a:t>Image features examples: </a:t>
            </a:r>
            <a:r>
              <a:rPr lang="en-US" dirty="0"/>
              <a:t>distinct color in an image or a specific shape such as a line, edge, corner, or an image segment.</a:t>
            </a:r>
            <a:endParaRPr lang="en-GB" dirty="0"/>
          </a:p>
          <a:p>
            <a:pPr lvl="1"/>
            <a:endParaRPr lang="en-GB" dirty="0"/>
          </a:p>
          <a:p>
            <a:endParaRPr lang="en-GB" dirty="0"/>
          </a:p>
          <a:p>
            <a:endParaRPr lang="en-GB" dirty="0"/>
          </a:p>
          <a:p>
            <a:endParaRPr lang="en-GB" dirty="0"/>
          </a:p>
          <a:p>
            <a:endParaRPr lang="en-GB" dirty="0"/>
          </a:p>
          <a:p>
            <a:endParaRPr lang="en-GB" dirty="0"/>
          </a:p>
          <a:p>
            <a:endParaRPr lang="en-GB" dirty="0"/>
          </a:p>
        </p:txBody>
      </p:sp>
      <p:pic>
        <p:nvPicPr>
          <p:cNvPr id="4" name="Picture 3">
            <a:extLst>
              <a:ext uri="{FF2B5EF4-FFF2-40B4-BE49-F238E27FC236}">
                <a16:creationId xmlns:a16="http://schemas.microsoft.com/office/drawing/2014/main" id="{E823CCCB-037F-476D-A775-8284B317E179}"/>
              </a:ext>
            </a:extLst>
          </p:cNvPr>
          <p:cNvPicPr>
            <a:picLocks noChangeAspect="1"/>
          </p:cNvPicPr>
          <p:nvPr/>
        </p:nvPicPr>
        <p:blipFill>
          <a:blip r:embed="rId3"/>
          <a:stretch>
            <a:fillRect/>
          </a:stretch>
        </p:blipFill>
        <p:spPr>
          <a:xfrm>
            <a:off x="2598442" y="3597694"/>
            <a:ext cx="6310381" cy="2512845"/>
          </a:xfrm>
          <a:prstGeom prst="rect">
            <a:avLst/>
          </a:prstGeom>
        </p:spPr>
      </p:pic>
    </p:spTree>
    <p:extLst>
      <p:ext uri="{BB962C8B-B14F-4D97-AF65-F5344CB8AC3E}">
        <p14:creationId xmlns:p14="http://schemas.microsoft.com/office/powerpoint/2010/main" val="67536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Computer vision pipeline (cont.)</a:t>
            </a:r>
          </a:p>
        </p:txBody>
      </p:sp>
      <p:sp>
        <p:nvSpPr>
          <p:cNvPr id="3" name="Content Placeholder 2"/>
          <p:cNvSpPr>
            <a:spLocks noGrp="1"/>
          </p:cNvSpPr>
          <p:nvPr>
            <p:ph idx="1"/>
          </p:nvPr>
        </p:nvSpPr>
        <p:spPr>
          <a:xfrm>
            <a:off x="210389" y="1164168"/>
            <a:ext cx="11641455" cy="5513832"/>
          </a:xfrm>
        </p:spPr>
        <p:txBody>
          <a:bodyPr/>
          <a:lstStyle/>
          <a:p>
            <a:r>
              <a:rPr lang="en-GB" dirty="0"/>
              <a:t>Some extracted features might be irrelevant or redundant.</a:t>
            </a:r>
          </a:p>
          <a:p>
            <a:r>
              <a:rPr lang="en-US" dirty="0"/>
              <a:t>	Feature selection follows feature extraction.</a:t>
            </a:r>
            <a:endParaRPr lang="en-GB" dirty="0"/>
          </a:p>
          <a:p>
            <a:r>
              <a:rPr lang="en-GB" dirty="0"/>
              <a:t>Feature selection is choosing a feature subset that can reduce dimensionality with the least amount of information loss.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grpSp>
        <p:nvGrpSpPr>
          <p:cNvPr id="6" name="Group 5">
            <a:extLst>
              <a:ext uri="{FF2B5EF4-FFF2-40B4-BE49-F238E27FC236}">
                <a16:creationId xmlns:a16="http://schemas.microsoft.com/office/drawing/2014/main" id="{D29A72EA-E46A-6645-A9BF-23A9BE28FFD9}"/>
              </a:ext>
            </a:extLst>
          </p:cNvPr>
          <p:cNvGrpSpPr/>
          <p:nvPr/>
        </p:nvGrpSpPr>
        <p:grpSpPr>
          <a:xfrm>
            <a:off x="2484922" y="3528997"/>
            <a:ext cx="7323029" cy="2576388"/>
            <a:chOff x="1828053" y="2554941"/>
            <a:chExt cx="7323029" cy="2576388"/>
          </a:xfrm>
        </p:grpSpPr>
        <p:pic>
          <p:nvPicPr>
            <p:cNvPr id="7" name="Picture 6">
              <a:extLst>
                <a:ext uri="{FF2B5EF4-FFF2-40B4-BE49-F238E27FC236}">
                  <a16:creationId xmlns:a16="http://schemas.microsoft.com/office/drawing/2014/main" id="{042049B8-D06D-014A-A036-05EC8432A4F8}"/>
                </a:ext>
              </a:extLst>
            </p:cNvPr>
            <p:cNvPicPr>
              <a:picLocks noChangeAspect="1"/>
            </p:cNvPicPr>
            <p:nvPr/>
          </p:nvPicPr>
          <p:blipFill>
            <a:blip r:embed="rId3"/>
            <a:stretch>
              <a:fillRect/>
            </a:stretch>
          </p:blipFill>
          <p:spPr>
            <a:xfrm>
              <a:off x="1828053" y="2554941"/>
              <a:ext cx="1604238" cy="1810497"/>
            </a:xfrm>
            <a:prstGeom prst="rect">
              <a:avLst/>
            </a:prstGeom>
          </p:spPr>
        </p:pic>
        <p:pic>
          <p:nvPicPr>
            <p:cNvPr id="8" name="Picture 7">
              <a:extLst>
                <a:ext uri="{FF2B5EF4-FFF2-40B4-BE49-F238E27FC236}">
                  <a16:creationId xmlns:a16="http://schemas.microsoft.com/office/drawing/2014/main" id="{77E7DE37-D188-1447-AFDD-18D9A935A1D3}"/>
                </a:ext>
              </a:extLst>
            </p:cNvPr>
            <p:cNvPicPr>
              <a:picLocks noChangeAspect="1"/>
            </p:cNvPicPr>
            <p:nvPr/>
          </p:nvPicPr>
          <p:blipFill>
            <a:blip r:embed="rId4"/>
            <a:stretch>
              <a:fillRect/>
            </a:stretch>
          </p:blipFill>
          <p:spPr>
            <a:xfrm>
              <a:off x="4969189" y="2554941"/>
              <a:ext cx="1604238" cy="1810497"/>
            </a:xfrm>
            <a:prstGeom prst="rect">
              <a:avLst/>
            </a:prstGeom>
          </p:spPr>
        </p:pic>
        <p:pic>
          <p:nvPicPr>
            <p:cNvPr id="9" name="Picture 8">
              <a:extLst>
                <a:ext uri="{FF2B5EF4-FFF2-40B4-BE49-F238E27FC236}">
                  <a16:creationId xmlns:a16="http://schemas.microsoft.com/office/drawing/2014/main" id="{789DD42A-8A94-5644-B7C3-66B2C708654D}"/>
                </a:ext>
              </a:extLst>
            </p:cNvPr>
            <p:cNvPicPr>
              <a:picLocks noChangeAspect="1"/>
            </p:cNvPicPr>
            <p:nvPr/>
          </p:nvPicPr>
          <p:blipFill>
            <a:blip r:embed="rId5"/>
            <a:stretch>
              <a:fillRect/>
            </a:stretch>
          </p:blipFill>
          <p:spPr>
            <a:xfrm>
              <a:off x="8110325" y="2554941"/>
              <a:ext cx="985460" cy="1810497"/>
            </a:xfrm>
            <a:prstGeom prst="rect">
              <a:avLst/>
            </a:prstGeom>
          </p:spPr>
        </p:pic>
        <p:cxnSp>
          <p:nvCxnSpPr>
            <p:cNvPr id="10" name="Straight Arrow Connector 9">
              <a:extLst>
                <a:ext uri="{FF2B5EF4-FFF2-40B4-BE49-F238E27FC236}">
                  <a16:creationId xmlns:a16="http://schemas.microsoft.com/office/drawing/2014/main" id="{66BAA3FF-F1C3-6440-A942-FFC42A6F51D8}"/>
                </a:ext>
              </a:extLst>
            </p:cNvPr>
            <p:cNvCxnSpPr>
              <a:cxnSpLocks/>
            </p:cNvCxnSpPr>
            <p:nvPr/>
          </p:nvCxnSpPr>
          <p:spPr>
            <a:xfrm>
              <a:off x="6953142" y="3460376"/>
              <a:ext cx="777468"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C6E66B-C88D-404C-90CC-B5354CB46D25}"/>
                </a:ext>
              </a:extLst>
            </p:cNvPr>
            <p:cNvSpPr txBox="1"/>
            <p:nvPr/>
          </p:nvSpPr>
          <p:spPr>
            <a:xfrm>
              <a:off x="1920128" y="4484998"/>
              <a:ext cx="1426994" cy="369332"/>
            </a:xfrm>
            <a:prstGeom prst="rect">
              <a:avLst/>
            </a:prstGeom>
            <a:noFill/>
          </p:spPr>
          <p:txBody>
            <a:bodyPr wrap="none" rtlCol="0">
              <a:spAutoFit/>
            </a:bodyPr>
            <a:lstStyle/>
            <a:p>
              <a:r>
                <a:rPr lang="en-US" dirty="0">
                  <a:latin typeface="IBM Plex Sans" panose="020B0503050203000203" pitchFamily="34" charset="77"/>
                </a:rPr>
                <a:t>All Features</a:t>
              </a:r>
            </a:p>
          </p:txBody>
        </p:sp>
        <p:sp>
          <p:nvSpPr>
            <p:cNvPr id="12" name="TextBox 11">
              <a:extLst>
                <a:ext uri="{FF2B5EF4-FFF2-40B4-BE49-F238E27FC236}">
                  <a16:creationId xmlns:a16="http://schemas.microsoft.com/office/drawing/2014/main" id="{464056DE-A3E0-064B-9841-F3891A129273}"/>
                </a:ext>
              </a:extLst>
            </p:cNvPr>
            <p:cNvSpPr txBox="1"/>
            <p:nvPr/>
          </p:nvSpPr>
          <p:spPr>
            <a:xfrm>
              <a:off x="5052320" y="4484998"/>
              <a:ext cx="1438214" cy="646331"/>
            </a:xfrm>
            <a:prstGeom prst="rect">
              <a:avLst/>
            </a:prstGeom>
            <a:noFill/>
          </p:spPr>
          <p:txBody>
            <a:bodyPr wrap="none" rtlCol="0">
              <a:spAutoFit/>
            </a:bodyPr>
            <a:lstStyle/>
            <a:p>
              <a:pPr algn="ctr"/>
              <a:r>
                <a:rPr lang="en-US" dirty="0">
                  <a:latin typeface="IBM Plex Sans" panose="020B0503050203000203" pitchFamily="34" charset="77"/>
                </a:rPr>
                <a:t>Selection</a:t>
              </a:r>
            </a:p>
            <a:p>
              <a:pPr algn="ctr"/>
              <a:r>
                <a:rPr lang="en-US" dirty="0">
                  <a:latin typeface="IBM Plex Sans" panose="020B0503050203000203" pitchFamily="34" charset="77"/>
                </a:rPr>
                <a:t>Techniques </a:t>
              </a:r>
            </a:p>
          </p:txBody>
        </p:sp>
        <p:sp>
          <p:nvSpPr>
            <p:cNvPr id="13" name="TextBox 12">
              <a:extLst>
                <a:ext uri="{FF2B5EF4-FFF2-40B4-BE49-F238E27FC236}">
                  <a16:creationId xmlns:a16="http://schemas.microsoft.com/office/drawing/2014/main" id="{98005168-348F-6B4F-93EE-0ED0C7267ED1}"/>
                </a:ext>
              </a:extLst>
            </p:cNvPr>
            <p:cNvSpPr txBox="1"/>
            <p:nvPr/>
          </p:nvSpPr>
          <p:spPr>
            <a:xfrm>
              <a:off x="8051101" y="4484998"/>
              <a:ext cx="1099981" cy="646331"/>
            </a:xfrm>
            <a:prstGeom prst="rect">
              <a:avLst/>
            </a:prstGeom>
            <a:noFill/>
          </p:spPr>
          <p:txBody>
            <a:bodyPr wrap="none" rtlCol="0">
              <a:spAutoFit/>
            </a:bodyPr>
            <a:lstStyle/>
            <a:p>
              <a:pPr algn="ctr"/>
              <a:r>
                <a:rPr lang="en-US" dirty="0">
                  <a:latin typeface="IBM Plex Sans" panose="020B0503050203000203" pitchFamily="34" charset="77"/>
                </a:rPr>
                <a:t>Selected</a:t>
              </a:r>
            </a:p>
            <a:p>
              <a:pPr algn="ctr"/>
              <a:r>
                <a:rPr lang="en-US" dirty="0">
                  <a:latin typeface="IBM Plex Sans" panose="020B0503050203000203" pitchFamily="34" charset="77"/>
                </a:rPr>
                <a:t>Features</a:t>
              </a:r>
            </a:p>
          </p:txBody>
        </p:sp>
        <p:cxnSp>
          <p:nvCxnSpPr>
            <p:cNvPr id="14" name="Straight Arrow Connector 13">
              <a:extLst>
                <a:ext uri="{FF2B5EF4-FFF2-40B4-BE49-F238E27FC236}">
                  <a16:creationId xmlns:a16="http://schemas.microsoft.com/office/drawing/2014/main" id="{020B429D-AA8F-5C45-A56B-62C24A5E12F8}"/>
                </a:ext>
              </a:extLst>
            </p:cNvPr>
            <p:cNvCxnSpPr>
              <a:cxnSpLocks/>
            </p:cNvCxnSpPr>
            <p:nvPr/>
          </p:nvCxnSpPr>
          <p:spPr>
            <a:xfrm>
              <a:off x="3812006" y="3460376"/>
              <a:ext cx="777468"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1547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Computer vision pipeline (</a:t>
            </a:r>
            <a:r>
              <a:rPr lang="en-GB"/>
              <a:t>cont.)</a:t>
            </a:r>
            <a:endParaRPr lang="en-GB" dirty="0"/>
          </a:p>
        </p:txBody>
      </p:sp>
      <p:sp>
        <p:nvSpPr>
          <p:cNvPr id="3" name="Content Placeholder 2"/>
          <p:cNvSpPr>
            <a:spLocks noGrp="1"/>
          </p:cNvSpPr>
          <p:nvPr>
            <p:ph idx="1"/>
          </p:nvPr>
        </p:nvSpPr>
        <p:spPr>
          <a:xfrm>
            <a:off x="210389" y="1164168"/>
            <a:ext cx="11641455" cy="5513832"/>
          </a:xfrm>
        </p:spPr>
        <p:txBody>
          <a:bodyPr/>
          <a:lstStyle/>
          <a:p>
            <a:pPr marL="457200" indent="-457200">
              <a:buFont typeface="+mj-lt"/>
              <a:buAutoNum type="arabicPeriod" startAt="5"/>
            </a:pPr>
            <a:r>
              <a:rPr lang="en-GB" b="1" dirty="0"/>
              <a:t>Classification</a:t>
            </a:r>
            <a:r>
              <a:rPr lang="en-GB" dirty="0"/>
              <a:t>: </a:t>
            </a:r>
          </a:p>
          <a:p>
            <a:pPr lvl="2"/>
            <a:r>
              <a:rPr lang="en-GB" dirty="0"/>
              <a:t>The extracted features are used to classify the image.</a:t>
            </a:r>
          </a:p>
          <a:p>
            <a:pPr lvl="2"/>
            <a:r>
              <a:rPr lang="en-GB" dirty="0"/>
              <a:t>More processing might be done on the classified images to identify more features from the image.</a:t>
            </a:r>
          </a:p>
          <a:p>
            <a:pPr lvl="2"/>
            <a:r>
              <a:rPr lang="en-GB" dirty="0"/>
              <a:t>Example: After face detection, identify features on the face, such as hair style, age, and gender.</a:t>
            </a:r>
          </a:p>
          <a:p>
            <a:endParaRPr lang="en-GB" dirty="0"/>
          </a:p>
          <a:p>
            <a:endParaRPr lang="en-GB" dirty="0"/>
          </a:p>
          <a:p>
            <a:endParaRPr lang="en-GB" dirty="0"/>
          </a:p>
          <a:p>
            <a:endParaRPr lang="en-GB" dirty="0"/>
          </a:p>
          <a:p>
            <a:endParaRPr lang="en-GB" dirty="0"/>
          </a:p>
        </p:txBody>
      </p:sp>
      <p:pic>
        <p:nvPicPr>
          <p:cNvPr id="6" name="Picture 5">
            <a:extLst>
              <a:ext uri="{FF2B5EF4-FFF2-40B4-BE49-F238E27FC236}">
                <a16:creationId xmlns:a16="http://schemas.microsoft.com/office/drawing/2014/main" id="{318EF071-0805-4220-B154-EE754E53ECB3}"/>
              </a:ext>
            </a:extLst>
          </p:cNvPr>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554896" y="3679148"/>
            <a:ext cx="4237438" cy="2602852"/>
          </a:xfrm>
          <a:prstGeom prst="rect">
            <a:avLst/>
          </a:prstGeom>
          <a:noFill/>
          <a:ln>
            <a:noFill/>
          </a:ln>
        </p:spPr>
      </p:pic>
    </p:spTree>
    <p:extLst>
      <p:ext uri="{BB962C8B-B14F-4D97-AF65-F5344CB8AC3E}">
        <p14:creationId xmlns:p14="http://schemas.microsoft.com/office/powerpoint/2010/main" val="3484806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a:t>Decision making</a:t>
            </a:r>
            <a:endParaRPr lang="en-GB" dirty="0"/>
          </a:p>
        </p:txBody>
      </p:sp>
      <p:sp>
        <p:nvSpPr>
          <p:cNvPr id="3" name="Content Placeholder 2"/>
          <p:cNvSpPr>
            <a:spLocks noGrp="1"/>
          </p:cNvSpPr>
          <p:nvPr>
            <p:ph idx="1"/>
          </p:nvPr>
        </p:nvSpPr>
        <p:spPr>
          <a:xfrm>
            <a:off x="210389" y="1164168"/>
            <a:ext cx="11641455" cy="5513832"/>
          </a:xfrm>
        </p:spPr>
        <p:txBody>
          <a:bodyPr/>
          <a:lstStyle/>
          <a:p>
            <a:r>
              <a:rPr lang="en-US" dirty="0"/>
              <a:t>Apply logic to make decisions based on detected images.</a:t>
            </a:r>
            <a:r>
              <a:rPr lang="en-GB" dirty="0"/>
              <a:t> </a:t>
            </a:r>
          </a:p>
          <a:p>
            <a:r>
              <a:rPr lang="en-GB" dirty="0"/>
              <a:t>Examples:</a:t>
            </a:r>
          </a:p>
          <a:p>
            <a:pPr lvl="1"/>
            <a:r>
              <a:rPr lang="en-GB" dirty="0"/>
              <a:t>Security application: Grant access based on face recognition.</a:t>
            </a:r>
          </a:p>
          <a:p>
            <a:pPr lvl="1"/>
            <a:r>
              <a:rPr lang="en-US" dirty="0"/>
              <a:t>In a greenhouse environment, a notification is sent to the engineers to act if a plant is detected as suffering from decay. </a:t>
            </a:r>
            <a:endParaRPr lang="en-GB" dirty="0"/>
          </a:p>
          <a:p>
            <a:endParaRPr lang="en-GB" dirty="0"/>
          </a:p>
        </p:txBody>
      </p:sp>
    </p:spTree>
    <p:extLst>
      <p:ext uri="{BB962C8B-B14F-4D97-AF65-F5344CB8AC3E}">
        <p14:creationId xmlns:p14="http://schemas.microsoft.com/office/powerpoint/2010/main" val="4041770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bwMode="auto">
          <a:xfrm>
            <a:off x="4691487" y="1880009"/>
            <a:ext cx="2965490" cy="1085833"/>
          </a:xfrm>
          <a:prstGeom prst="rect">
            <a:avLst/>
          </a:prstGeom>
          <a:noFill/>
          <a:ln w="9525">
            <a:noFill/>
            <a:miter lim="800000"/>
            <a:headEnd/>
            <a:tailEnd/>
          </a:ln>
        </p:spPr>
        <p:txBody>
          <a:bodyPr wrap="none" lIns="99980" tIns="49986" rIns="99980" bIns="49986" rtlCol="0">
            <a:spAutoFit/>
          </a:bodyPr>
          <a:lstStyle/>
          <a:p>
            <a:pPr marL="0" lvl="1" defTabSz="1001649" eaLnBrk="0" hangingPunct="0"/>
            <a:r>
              <a:rPr lang="en-US" altLang="zh-CN" sz="6400" dirty="0">
                <a:gradFill>
                  <a:gsLst>
                    <a:gs pos="0">
                      <a:srgbClr val="AAFFFF"/>
                    </a:gs>
                    <a:gs pos="41000">
                      <a:srgbClr val="D9FFFF"/>
                    </a:gs>
                    <a:gs pos="100000">
                      <a:srgbClr val="AAFFFF"/>
                    </a:gs>
                  </a:gsLst>
                  <a:lin ang="5400000" scaled="0"/>
                </a:gradFill>
                <a:effectLst>
                  <a:outerShdw blurRad="38100" dist="38100" dir="2700000" algn="tl">
                    <a:srgbClr val="000000">
                      <a:alpha val="43137"/>
                    </a:srgbClr>
                  </a:outerShdw>
                </a:effectLst>
                <a:latin typeface="微软雅黑" pitchFamily="34" charset="-122"/>
                <a:ea typeface="微软雅黑" pitchFamily="34" charset="-122"/>
              </a:rPr>
              <a:t>Thanks</a:t>
            </a:r>
          </a:p>
        </p:txBody>
      </p:sp>
      <p:sp>
        <p:nvSpPr>
          <p:cNvPr id="3" name="文本框 2"/>
          <p:cNvSpPr txBox="1"/>
          <p:nvPr/>
        </p:nvSpPr>
        <p:spPr bwMode="auto">
          <a:xfrm>
            <a:off x="4439816" y="2960948"/>
            <a:ext cx="3468833" cy="716501"/>
          </a:xfrm>
          <a:prstGeom prst="rect">
            <a:avLst/>
          </a:prstGeom>
          <a:noFill/>
          <a:ln w="9525">
            <a:noFill/>
            <a:miter lim="800000"/>
            <a:headEnd/>
            <a:tailEnd/>
          </a:ln>
        </p:spPr>
        <p:txBody>
          <a:bodyPr wrap="none" lIns="99980" tIns="49986" rIns="99980" bIns="49986" rtlCol="0">
            <a:spAutoFit/>
          </a:bodyPr>
          <a:lstStyle/>
          <a:p>
            <a:pPr marL="0" lvl="1" defTabSz="1001649" eaLnBrk="0" hangingPunct="0"/>
            <a:r>
              <a:rPr lang="en-US" altLang="zh-CN" sz="4000" dirty="0">
                <a:gradFill>
                  <a:gsLst>
                    <a:gs pos="0">
                      <a:srgbClr val="AAFFFF"/>
                    </a:gs>
                    <a:gs pos="41000">
                      <a:srgbClr val="D9FFFF"/>
                    </a:gs>
                    <a:gs pos="100000">
                      <a:srgbClr val="AAFFFF"/>
                    </a:gs>
                  </a:gsLst>
                  <a:lin ang="5400000" scaled="0"/>
                </a:gra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rPr>
              <a:t>Any questions?</a:t>
            </a:r>
            <a:endParaRPr lang="zh-CN" altLang="en-US" sz="4000" dirty="0">
              <a:gradFill>
                <a:gsLst>
                  <a:gs pos="0">
                    <a:srgbClr val="AAFFFF"/>
                  </a:gs>
                  <a:gs pos="41000">
                    <a:srgbClr val="D9FFFF"/>
                  </a:gs>
                  <a:gs pos="100000">
                    <a:srgbClr val="AAFFFF"/>
                  </a:gs>
                </a:gsLst>
                <a:lin ang="5400000" scaled="0"/>
              </a:gra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152450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US" dirty="0"/>
              <a:t>How does computer vision work</a:t>
            </a:r>
            <a:endParaRPr lang="en-GB" dirty="0"/>
          </a:p>
        </p:txBody>
      </p:sp>
      <p:sp>
        <p:nvSpPr>
          <p:cNvPr id="3" name="Content Placeholder 2"/>
          <p:cNvSpPr>
            <a:spLocks noGrp="1"/>
          </p:cNvSpPr>
          <p:nvPr>
            <p:ph idx="1"/>
          </p:nvPr>
        </p:nvSpPr>
        <p:spPr>
          <a:xfrm>
            <a:off x="210389" y="1164168"/>
            <a:ext cx="11641455" cy="5513832"/>
          </a:xfrm>
        </p:spPr>
        <p:txBody>
          <a:bodyPr/>
          <a:lstStyle/>
          <a:p>
            <a:r>
              <a:rPr lang="en-US" b="0" i="0" dirty="0">
                <a:solidFill>
                  <a:srgbClr val="161616"/>
                </a:solidFill>
                <a:effectLst/>
                <a:latin typeface="IBM Plex Sans" panose="020B0503050203000203" pitchFamily="34" charset="0"/>
              </a:rPr>
              <a:t>Two essential technologies are used in </a:t>
            </a:r>
            <a:r>
              <a:rPr lang="en-GB" dirty="0"/>
              <a:t>computer vision: </a:t>
            </a:r>
            <a:r>
              <a:rPr lang="en-US" dirty="0"/>
              <a:t>deep learning and a convolutional neural network (CNN).</a:t>
            </a:r>
            <a:endParaRPr lang="en-GB" dirty="0"/>
          </a:p>
          <a:p>
            <a:r>
              <a:rPr lang="en-US" dirty="0"/>
              <a:t>Deep learning is a subset of machine learning where neural network — algorithms inspired by the human brain — learn from large amounts of data</a:t>
            </a:r>
            <a:r>
              <a:rPr lang="en-GB" dirty="0"/>
              <a:t>.</a:t>
            </a:r>
          </a:p>
          <a:p>
            <a:r>
              <a:rPr lang="en-US" dirty="0"/>
              <a:t>A CNN helps a deep learning model by breaking down images into pixels that are given tags or labels. It uses the labels to perform convolutions (a mathematical operation on two functions to produce a third function) and makes predictions about what it is “seeing.”</a:t>
            </a:r>
            <a:endParaRPr lang="en-GB" dirty="0"/>
          </a:p>
          <a:p>
            <a:r>
              <a:rPr lang="en-US" dirty="0"/>
              <a:t>Deep learning is similar to a traditional neural network, but it has many more hidden layers.</a:t>
            </a:r>
          </a:p>
          <a:p>
            <a:pPr lvl="1"/>
            <a:r>
              <a:rPr lang="en-US" dirty="0"/>
              <a:t>The more complex the problem, the more hidden layers are in the model.</a:t>
            </a:r>
            <a:endParaRPr lang="en-GB" dirty="0"/>
          </a:p>
          <a:p>
            <a:r>
              <a:rPr lang="en-US" dirty="0"/>
              <a:t>Deep learning algorithms perform a task repeatedly and gradually improve the outcome through deep layers that enable progressive learning</a:t>
            </a:r>
            <a:r>
              <a:rPr lang="en-GB" dirty="0"/>
              <a:t>.</a:t>
            </a:r>
          </a:p>
          <a:p>
            <a:pPr marL="0" indent="0">
              <a:buNone/>
            </a:pPr>
            <a:endParaRPr lang="en-GB" dirty="0"/>
          </a:p>
          <a:p>
            <a:endParaRPr lang="en-GB" dirty="0"/>
          </a:p>
        </p:txBody>
      </p:sp>
    </p:spTree>
    <p:extLst>
      <p:ext uri="{BB962C8B-B14F-4D97-AF65-F5344CB8AC3E}">
        <p14:creationId xmlns:p14="http://schemas.microsoft.com/office/powerpoint/2010/main" val="193044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US" dirty="0"/>
              <a:t>How does computer vision work (cont.) </a:t>
            </a:r>
            <a:endParaRPr lang="en-GB" dirty="0"/>
          </a:p>
        </p:txBody>
      </p:sp>
      <p:sp>
        <p:nvSpPr>
          <p:cNvPr id="3" name="Content Placeholder 2"/>
          <p:cNvSpPr>
            <a:spLocks noGrp="1"/>
          </p:cNvSpPr>
          <p:nvPr>
            <p:ph idx="1"/>
          </p:nvPr>
        </p:nvSpPr>
        <p:spPr>
          <a:xfrm>
            <a:off x="210389" y="1164168"/>
            <a:ext cx="11641455" cy="5513832"/>
          </a:xfrm>
        </p:spPr>
        <p:txBody>
          <a:bodyPr/>
          <a:lstStyle/>
          <a:p>
            <a:r>
              <a:rPr lang="en-US" b="0" i="0" dirty="0">
                <a:solidFill>
                  <a:srgbClr val="161616"/>
                </a:solidFill>
                <a:effectLst/>
                <a:latin typeface="IBM Plex Sans" panose="020B0503050203000203" pitchFamily="34" charset="0"/>
              </a:rPr>
              <a:t>A recurrent neural network (RNN) is a type of artificial neural network which uses sequential data or time series data. </a:t>
            </a:r>
          </a:p>
          <a:p>
            <a:r>
              <a:rPr lang="en-US" b="0" i="0" dirty="0">
                <a:solidFill>
                  <a:srgbClr val="161616"/>
                </a:solidFill>
                <a:effectLst/>
                <a:latin typeface="IBM Plex Sans" panose="020B0503050203000203" pitchFamily="34" charset="0"/>
              </a:rPr>
              <a:t>RNN are typically used in natural language and speech recognition applications as it leverages sequential or times series data.</a:t>
            </a:r>
          </a:p>
          <a:p>
            <a:r>
              <a:rPr lang="en-US" b="0" i="0" dirty="0">
                <a:solidFill>
                  <a:srgbClr val="161616"/>
                </a:solidFill>
                <a:effectLst/>
                <a:latin typeface="IBM Plex Sans" panose="020B0503050203000203" pitchFamily="34" charset="0"/>
              </a:rPr>
              <a:t>While a CNN is used to understand single images. A recurrent neural network (RNN) is used in a similar way for video applications to help computers understand how pictures in a series of frames are related to one another</a:t>
            </a:r>
            <a:r>
              <a:rPr lang="en-US" dirty="0"/>
              <a:t>.</a:t>
            </a:r>
            <a:endParaRPr lang="en-GB" dirty="0"/>
          </a:p>
          <a:p>
            <a:pPr marL="0" indent="0">
              <a:buNone/>
            </a:pPr>
            <a:endParaRPr lang="en-GB" dirty="0"/>
          </a:p>
          <a:p>
            <a:endParaRPr lang="en-GB" dirty="0"/>
          </a:p>
        </p:txBody>
      </p:sp>
    </p:spTree>
    <p:extLst>
      <p:ext uri="{BB962C8B-B14F-4D97-AF65-F5344CB8AC3E}">
        <p14:creationId xmlns:p14="http://schemas.microsoft.com/office/powerpoint/2010/main" val="3981155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Computer </a:t>
            </a:r>
            <a:r>
              <a:rPr lang="en-GB"/>
              <a:t>vision history</a:t>
            </a:r>
            <a:endParaRPr lang="en-GB" dirty="0"/>
          </a:p>
        </p:txBody>
      </p:sp>
      <p:sp>
        <p:nvSpPr>
          <p:cNvPr id="3" name="Content Placeholder 2"/>
          <p:cNvSpPr>
            <a:spLocks noGrp="1"/>
          </p:cNvSpPr>
          <p:nvPr>
            <p:ph idx="1"/>
          </p:nvPr>
        </p:nvSpPr>
        <p:spPr>
          <a:xfrm>
            <a:off x="210389" y="1164168"/>
            <a:ext cx="11641455" cy="5513832"/>
          </a:xfrm>
        </p:spPr>
        <p:txBody>
          <a:bodyPr>
            <a:normAutofit fontScale="92500" lnSpcReduction="10000"/>
          </a:bodyPr>
          <a:lstStyle/>
          <a:p>
            <a:pPr lvl="1"/>
            <a:r>
              <a:rPr lang="en-GB" b="1" dirty="0"/>
              <a:t>1959</a:t>
            </a:r>
            <a:r>
              <a:rPr lang="en-GB" dirty="0"/>
              <a:t>: </a:t>
            </a:r>
            <a:r>
              <a:rPr lang="en-US" dirty="0"/>
              <a:t>Image processing starts with simple shapes like straight edges </a:t>
            </a:r>
            <a:r>
              <a:rPr lang="en-US" b="0" i="0" dirty="0">
                <a:solidFill>
                  <a:srgbClr val="161616"/>
                </a:solidFill>
                <a:effectLst/>
                <a:latin typeface="IBM Plex Sans" panose="020B0503050203000203" pitchFamily="34" charset="0"/>
              </a:rPr>
              <a:t>when neurophysiologists showed a cat an array of images, attempting to correlate a response in its brain.</a:t>
            </a:r>
          </a:p>
          <a:p>
            <a:pPr lvl="1"/>
            <a:r>
              <a:rPr lang="en-US" b="1" i="0" dirty="0">
                <a:solidFill>
                  <a:srgbClr val="161616"/>
                </a:solidFill>
                <a:effectLst/>
                <a:latin typeface="IBM Plex Sans" panose="020B0503050203000203" pitchFamily="34" charset="0"/>
              </a:rPr>
              <a:t>1963</a:t>
            </a:r>
            <a:r>
              <a:rPr lang="en-US" dirty="0">
                <a:solidFill>
                  <a:srgbClr val="161616"/>
                </a:solidFill>
              </a:rPr>
              <a:t>: Computers were able to transform two-dimensional images into three-dimensional forms.</a:t>
            </a:r>
          </a:p>
          <a:p>
            <a:pPr lvl="1"/>
            <a:r>
              <a:rPr lang="en-US" b="1" i="0" dirty="0">
                <a:solidFill>
                  <a:srgbClr val="161616"/>
                </a:solidFill>
                <a:effectLst/>
                <a:latin typeface="IBM Plex Sans" panose="020B0503050203000203" pitchFamily="34" charset="0"/>
              </a:rPr>
              <a:t>1974</a:t>
            </a:r>
            <a:r>
              <a:rPr lang="en-US" b="0" i="0" dirty="0">
                <a:solidFill>
                  <a:srgbClr val="161616"/>
                </a:solidFill>
                <a:effectLst/>
                <a:latin typeface="IBM Plex Sans" panose="020B0503050203000203" pitchFamily="34" charset="0"/>
              </a:rPr>
              <a:t>: The introduction of optical character recognition (OCR) technology, which could recognize text that is printed in any font or typeface. Similarly, intelligent character recognition (ICR) could decipher hand-written text by using neural networks.</a:t>
            </a:r>
          </a:p>
          <a:p>
            <a:pPr lvl="1"/>
            <a:r>
              <a:rPr lang="en-US" b="1" i="0" dirty="0">
                <a:solidFill>
                  <a:srgbClr val="161616"/>
                </a:solidFill>
                <a:effectLst/>
                <a:latin typeface="IBM Plex Sans" panose="020B0503050203000203" pitchFamily="34" charset="0"/>
              </a:rPr>
              <a:t>1982</a:t>
            </a:r>
            <a:r>
              <a:rPr lang="en-US" b="0" i="0" dirty="0">
                <a:solidFill>
                  <a:srgbClr val="161616"/>
                </a:solidFill>
                <a:effectLst/>
                <a:latin typeface="IBM Plex Sans" panose="020B0503050203000203" pitchFamily="34" charset="0"/>
              </a:rPr>
              <a:t>: Algorithms are introduced for machines to detect edges, corners, curves, and similar basic shapes. Concurrently, convolutional layers in a neural network are introduced.</a:t>
            </a:r>
          </a:p>
          <a:p>
            <a:pPr lvl="1"/>
            <a:r>
              <a:rPr lang="en-US" b="1" i="0" dirty="0">
                <a:solidFill>
                  <a:srgbClr val="161616"/>
                </a:solidFill>
                <a:effectLst/>
                <a:latin typeface="IBM Plex Sans" panose="020B0503050203000203" pitchFamily="34" charset="0"/>
              </a:rPr>
              <a:t>2000</a:t>
            </a:r>
            <a:r>
              <a:rPr lang="en-US" dirty="0">
                <a:solidFill>
                  <a:srgbClr val="161616"/>
                </a:solidFill>
              </a:rPr>
              <a:t>: </a:t>
            </a:r>
            <a:r>
              <a:rPr lang="en-US" b="0" i="0" dirty="0">
                <a:solidFill>
                  <a:srgbClr val="161616"/>
                </a:solidFill>
                <a:effectLst/>
                <a:latin typeface="IBM Plex Sans" panose="020B0503050203000203" pitchFamily="34" charset="0"/>
              </a:rPr>
              <a:t>The focus of study was on object recognition.</a:t>
            </a:r>
          </a:p>
          <a:p>
            <a:pPr lvl="1"/>
            <a:r>
              <a:rPr lang="en-US" b="1" i="0" dirty="0">
                <a:solidFill>
                  <a:srgbClr val="161616"/>
                </a:solidFill>
                <a:effectLst/>
                <a:latin typeface="IBM Plex Sans" panose="020B0503050203000203" pitchFamily="34" charset="0"/>
              </a:rPr>
              <a:t>2001</a:t>
            </a:r>
            <a:r>
              <a:rPr lang="en-US" dirty="0">
                <a:solidFill>
                  <a:srgbClr val="161616"/>
                </a:solidFill>
              </a:rPr>
              <a:t>: </a:t>
            </a:r>
            <a:r>
              <a:rPr lang="en-US" b="0" i="0" dirty="0">
                <a:solidFill>
                  <a:srgbClr val="161616"/>
                </a:solidFill>
                <a:effectLst/>
                <a:latin typeface="IBM Plex Sans" panose="020B0503050203000203" pitchFamily="34" charset="0"/>
              </a:rPr>
              <a:t>The first real-time face recognition applications appeared.</a:t>
            </a:r>
          </a:p>
          <a:p>
            <a:pPr lvl="1"/>
            <a:r>
              <a:rPr lang="en-US" b="1" i="0" dirty="0">
                <a:solidFill>
                  <a:srgbClr val="161616"/>
                </a:solidFill>
                <a:effectLst/>
                <a:latin typeface="IBM Plex Sans" panose="020B0503050203000203" pitchFamily="34" charset="0"/>
              </a:rPr>
              <a:t>2010</a:t>
            </a:r>
            <a:r>
              <a:rPr lang="en-US" b="0" i="0" dirty="0">
                <a:solidFill>
                  <a:srgbClr val="161616"/>
                </a:solidFill>
                <a:effectLst/>
                <a:latin typeface="IBM Plex Sans" panose="020B0503050203000203" pitchFamily="34" charset="0"/>
              </a:rPr>
              <a:t>: The ImageNet data set became available. It contained millions of tagged images across a thousand object classes and provides a foundation for the </a:t>
            </a:r>
            <a:r>
              <a:rPr lang="en-US" b="0" i="0" dirty="0" err="1">
                <a:solidFill>
                  <a:srgbClr val="161616"/>
                </a:solidFill>
                <a:effectLst/>
                <a:latin typeface="IBM Plex Sans" panose="020B0503050203000203" pitchFamily="34" charset="0"/>
              </a:rPr>
              <a:t>CNNs</a:t>
            </a:r>
            <a:r>
              <a:rPr lang="en-US" b="0" i="0" dirty="0">
                <a:solidFill>
                  <a:srgbClr val="161616"/>
                </a:solidFill>
                <a:effectLst/>
                <a:latin typeface="IBM Plex Sans" panose="020B0503050203000203" pitchFamily="34" charset="0"/>
              </a:rPr>
              <a:t> and deep learning models that are used today.</a:t>
            </a:r>
          </a:p>
          <a:p>
            <a:pPr lvl="1"/>
            <a:r>
              <a:rPr lang="en-US" b="1" i="0" dirty="0">
                <a:solidFill>
                  <a:srgbClr val="161616"/>
                </a:solidFill>
                <a:effectLst/>
                <a:latin typeface="IBM Plex Sans" panose="020B0503050203000203" pitchFamily="34" charset="0"/>
              </a:rPr>
              <a:t>2012</a:t>
            </a:r>
            <a:r>
              <a:rPr lang="en-US" dirty="0">
                <a:solidFill>
                  <a:srgbClr val="161616"/>
                </a:solidFill>
              </a:rPr>
              <a:t>: </a:t>
            </a:r>
            <a:r>
              <a:rPr lang="en-US" b="0" i="0" dirty="0">
                <a:solidFill>
                  <a:srgbClr val="161616"/>
                </a:solidFill>
                <a:effectLst/>
                <a:latin typeface="IBM Plex Sans" panose="020B0503050203000203" pitchFamily="34" charset="0"/>
              </a:rPr>
              <a:t>CNN is entered into an image recognition contest. The </a:t>
            </a:r>
            <a:r>
              <a:rPr lang="en-US" b="0" i="0" dirty="0" err="1">
                <a:solidFill>
                  <a:srgbClr val="161616"/>
                </a:solidFill>
                <a:effectLst/>
                <a:latin typeface="IBM Plex Sans" panose="020B0503050203000203" pitchFamily="34" charset="0"/>
              </a:rPr>
              <a:t>AlexNet</a:t>
            </a:r>
            <a:r>
              <a:rPr lang="en-US" b="0" i="0" dirty="0">
                <a:solidFill>
                  <a:srgbClr val="161616"/>
                </a:solidFill>
                <a:effectLst/>
                <a:latin typeface="IBM Plex Sans" panose="020B0503050203000203" pitchFamily="34" charset="0"/>
              </a:rPr>
              <a:t> model significantly reduced the error rate for image recognition.</a:t>
            </a:r>
            <a:endParaRPr lang="en-GB" dirty="0"/>
          </a:p>
        </p:txBody>
      </p:sp>
    </p:spTree>
    <p:extLst>
      <p:ext uri="{BB962C8B-B14F-4D97-AF65-F5344CB8AC3E}">
        <p14:creationId xmlns:p14="http://schemas.microsoft.com/office/powerpoint/2010/main" val="2721030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Computer vision applications</a:t>
            </a:r>
          </a:p>
        </p:txBody>
      </p:sp>
      <p:sp>
        <p:nvSpPr>
          <p:cNvPr id="3" name="Content Placeholder 2"/>
          <p:cNvSpPr>
            <a:spLocks noGrp="1"/>
          </p:cNvSpPr>
          <p:nvPr>
            <p:ph idx="1"/>
          </p:nvPr>
        </p:nvSpPr>
        <p:spPr>
          <a:xfrm>
            <a:off x="210389" y="1164168"/>
            <a:ext cx="11641455" cy="5513832"/>
          </a:xfrm>
        </p:spPr>
        <p:txBody>
          <a:bodyPr/>
          <a:lstStyle/>
          <a:p>
            <a:r>
              <a:rPr lang="en-GB" b="1" dirty="0"/>
              <a:t>Manufacturing</a:t>
            </a:r>
            <a:r>
              <a:rPr lang="en-GB" dirty="0"/>
              <a:t>: Ensure that products are being positioned correctly on an assembly line.</a:t>
            </a:r>
          </a:p>
          <a:p>
            <a:r>
              <a:rPr lang="en-GB" b="1" dirty="0"/>
              <a:t>Visual auditing</a:t>
            </a:r>
            <a:r>
              <a:rPr lang="en-GB" dirty="0"/>
              <a:t>: </a:t>
            </a:r>
            <a:r>
              <a:rPr lang="en-US" dirty="0"/>
              <a:t>Look for visual compliance or deterioration in a fleet of trucks, planes, windmills, transmission or power towers , and so on.</a:t>
            </a:r>
          </a:p>
          <a:p>
            <a:r>
              <a:rPr lang="en-GB" b="1" dirty="0"/>
              <a:t>Insurance</a:t>
            </a:r>
            <a:r>
              <a:rPr lang="en-GB" dirty="0"/>
              <a:t>: Classify claims images into different categories.</a:t>
            </a:r>
          </a:p>
          <a:p>
            <a:r>
              <a:rPr lang="en-GB" b="1" dirty="0"/>
              <a:t>Medical image processing</a:t>
            </a:r>
            <a:r>
              <a:rPr lang="en-GB" dirty="0"/>
              <a:t>: Detect </a:t>
            </a:r>
            <a:r>
              <a:rPr lang="en-US" dirty="0"/>
              <a:t>tumors</a:t>
            </a:r>
            <a:r>
              <a:rPr lang="en-GB" dirty="0"/>
              <a:t>.</a:t>
            </a:r>
          </a:p>
          <a:p>
            <a:r>
              <a:rPr lang="en-GB" b="1" dirty="0"/>
              <a:t>Automotive industry</a:t>
            </a:r>
            <a:r>
              <a:rPr lang="en-GB" dirty="0"/>
              <a:t>: Object detection for safety.</a:t>
            </a:r>
          </a:p>
        </p:txBody>
      </p:sp>
      <p:pic>
        <p:nvPicPr>
          <p:cNvPr id="4" name="Picture 3">
            <a:extLst>
              <a:ext uri="{FF2B5EF4-FFF2-40B4-BE49-F238E27FC236}">
                <a16:creationId xmlns:a16="http://schemas.microsoft.com/office/drawing/2014/main" id="{CB6CC4CB-6723-490A-9340-E15CD727F84B}"/>
              </a:ext>
            </a:extLst>
          </p:cNvPr>
          <p:cNvPicPr>
            <a:picLocks noChangeAspect="1"/>
          </p:cNvPicPr>
          <p:nvPr/>
        </p:nvPicPr>
        <p:blipFill>
          <a:blip r:embed="rId3"/>
          <a:stretch>
            <a:fillRect/>
          </a:stretch>
        </p:blipFill>
        <p:spPr>
          <a:xfrm>
            <a:off x="6416365" y="4416577"/>
            <a:ext cx="3790569" cy="1865376"/>
          </a:xfrm>
          <a:prstGeom prst="rect">
            <a:avLst/>
          </a:prstGeom>
        </p:spPr>
      </p:pic>
      <p:sp>
        <p:nvSpPr>
          <p:cNvPr id="6" name="TextBox 5">
            <a:extLst>
              <a:ext uri="{FF2B5EF4-FFF2-40B4-BE49-F238E27FC236}">
                <a16:creationId xmlns:a16="http://schemas.microsoft.com/office/drawing/2014/main" id="{8E1A9B55-D183-472A-A111-39FBDB1C1A11}"/>
              </a:ext>
            </a:extLst>
          </p:cNvPr>
          <p:cNvSpPr txBox="1"/>
          <p:nvPr/>
        </p:nvSpPr>
        <p:spPr>
          <a:xfrm>
            <a:off x="3572719" y="5008034"/>
            <a:ext cx="2909666" cy="646331"/>
          </a:xfrm>
          <a:prstGeom prst="rect">
            <a:avLst/>
          </a:prstGeom>
          <a:noFill/>
        </p:spPr>
        <p:txBody>
          <a:bodyPr wrap="square" rtlCol="0">
            <a:spAutoFit/>
          </a:bodyPr>
          <a:lstStyle/>
          <a:p>
            <a:r>
              <a:rPr lang="en-GB" dirty="0"/>
              <a:t>Identifying skin cancer by using CV</a:t>
            </a:r>
            <a:endParaRPr lang="en-US" dirty="0"/>
          </a:p>
        </p:txBody>
      </p:sp>
    </p:spTree>
    <p:extLst>
      <p:ext uri="{BB962C8B-B14F-4D97-AF65-F5344CB8AC3E}">
        <p14:creationId xmlns:p14="http://schemas.microsoft.com/office/powerpoint/2010/main" val="2615111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Computer vision applications (cont.)</a:t>
            </a:r>
          </a:p>
        </p:txBody>
      </p:sp>
      <p:sp>
        <p:nvSpPr>
          <p:cNvPr id="3" name="Content Placeholder 2"/>
          <p:cNvSpPr>
            <a:spLocks noGrp="1"/>
          </p:cNvSpPr>
          <p:nvPr>
            <p:ph idx="1"/>
          </p:nvPr>
        </p:nvSpPr>
        <p:spPr>
          <a:xfrm>
            <a:off x="210389" y="1164168"/>
            <a:ext cx="11641455" cy="5513832"/>
          </a:xfrm>
        </p:spPr>
        <p:txBody>
          <a:bodyPr/>
          <a:lstStyle/>
          <a:p>
            <a:r>
              <a:rPr lang="en-GB" b="1" dirty="0"/>
              <a:t>Social commerce</a:t>
            </a:r>
            <a:r>
              <a:rPr lang="en-GB" dirty="0"/>
              <a:t>: Use an image of a house to find similar homes that are for sale.</a:t>
            </a:r>
          </a:p>
          <a:p>
            <a:r>
              <a:rPr lang="en-GB" b="1" dirty="0"/>
              <a:t>Social listening</a:t>
            </a:r>
            <a:r>
              <a:rPr lang="en-GB" dirty="0"/>
              <a:t>: Track the buzz about your company on social media by looking for product logos.</a:t>
            </a:r>
          </a:p>
          <a:p>
            <a:r>
              <a:rPr lang="en-GB" b="1" dirty="0"/>
              <a:t>Retail</a:t>
            </a:r>
            <a:r>
              <a:rPr lang="en-GB" dirty="0"/>
              <a:t>: Use the photo of an item to find its price at different stores.</a:t>
            </a:r>
          </a:p>
          <a:p>
            <a:r>
              <a:rPr lang="en-GB" b="1" dirty="0"/>
              <a:t>Education</a:t>
            </a:r>
            <a:r>
              <a:rPr lang="en-GB" dirty="0"/>
              <a:t>: Use pictures to find educational material on similar subjects.</a:t>
            </a:r>
          </a:p>
          <a:p>
            <a:r>
              <a:rPr lang="en-GB" b="1" dirty="0"/>
              <a:t>Public safety</a:t>
            </a:r>
            <a:r>
              <a:rPr lang="en-GB" dirty="0"/>
              <a:t>: Automated license-plate reading.</a:t>
            </a:r>
          </a:p>
          <a:p>
            <a:endParaRPr lang="en-GB" dirty="0"/>
          </a:p>
          <a:p>
            <a:endParaRPr lang="en-GB" dirty="0"/>
          </a:p>
        </p:txBody>
      </p:sp>
      <p:pic>
        <p:nvPicPr>
          <p:cNvPr id="4" name="Picture 3">
            <a:extLst>
              <a:ext uri="{FF2B5EF4-FFF2-40B4-BE49-F238E27FC236}">
                <a16:creationId xmlns:a16="http://schemas.microsoft.com/office/drawing/2014/main" id="{EE6108F8-AFF0-45B1-B2DD-3452FCFBA44A}"/>
              </a:ext>
            </a:extLst>
          </p:cNvPr>
          <p:cNvPicPr>
            <a:picLocks noChangeAspect="1"/>
          </p:cNvPicPr>
          <p:nvPr/>
        </p:nvPicPr>
        <p:blipFill>
          <a:blip r:embed="rId3"/>
          <a:stretch>
            <a:fillRect/>
          </a:stretch>
        </p:blipFill>
        <p:spPr>
          <a:xfrm>
            <a:off x="3627122" y="4587452"/>
            <a:ext cx="3162063" cy="1859141"/>
          </a:xfrm>
          <a:prstGeom prst="rect">
            <a:avLst/>
          </a:prstGeom>
        </p:spPr>
      </p:pic>
      <p:sp>
        <p:nvSpPr>
          <p:cNvPr id="6" name="TextBox 5">
            <a:extLst>
              <a:ext uri="{FF2B5EF4-FFF2-40B4-BE49-F238E27FC236}">
                <a16:creationId xmlns:a16="http://schemas.microsoft.com/office/drawing/2014/main" id="{729F91A1-F5A4-425B-8F73-5761592D9094}"/>
              </a:ext>
            </a:extLst>
          </p:cNvPr>
          <p:cNvSpPr txBox="1"/>
          <p:nvPr/>
        </p:nvSpPr>
        <p:spPr>
          <a:xfrm>
            <a:off x="3714133" y="6442498"/>
            <a:ext cx="2421817" cy="369332"/>
          </a:xfrm>
          <a:prstGeom prst="rect">
            <a:avLst/>
          </a:prstGeom>
          <a:noFill/>
        </p:spPr>
        <p:txBody>
          <a:bodyPr wrap="none" rtlCol="0">
            <a:spAutoFit/>
          </a:bodyPr>
          <a:lstStyle/>
          <a:p>
            <a:r>
              <a:rPr lang="en-US" dirty="0"/>
              <a:t>Interactive image search</a:t>
            </a:r>
          </a:p>
        </p:txBody>
      </p:sp>
      <p:pic>
        <p:nvPicPr>
          <p:cNvPr id="7" name="Picture 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449312" y="4544178"/>
            <a:ext cx="2267712" cy="1133856"/>
          </a:xfrm>
          <a:prstGeom prst="rect">
            <a:avLst/>
          </a:prstGeom>
        </p:spPr>
      </p:pic>
      <p:sp>
        <p:nvSpPr>
          <p:cNvPr id="8" name="TextBox 7">
            <a:extLst>
              <a:ext uri="{FF2B5EF4-FFF2-40B4-BE49-F238E27FC236}">
                <a16:creationId xmlns:a16="http://schemas.microsoft.com/office/drawing/2014/main" id="{729F91A1-F5A4-425B-8F73-5761592D9094}"/>
              </a:ext>
            </a:extLst>
          </p:cNvPr>
          <p:cNvSpPr txBox="1"/>
          <p:nvPr/>
        </p:nvSpPr>
        <p:spPr>
          <a:xfrm>
            <a:off x="7463717" y="5669933"/>
            <a:ext cx="2311210" cy="369332"/>
          </a:xfrm>
          <a:prstGeom prst="rect">
            <a:avLst/>
          </a:prstGeom>
          <a:noFill/>
        </p:spPr>
        <p:txBody>
          <a:bodyPr wrap="none" rtlCol="0">
            <a:spAutoFit/>
          </a:bodyPr>
          <a:lstStyle/>
          <a:p>
            <a:r>
              <a:rPr lang="en-US" dirty="0"/>
              <a:t>Company’s logo search</a:t>
            </a:r>
          </a:p>
        </p:txBody>
      </p:sp>
    </p:spTree>
    <p:extLst>
      <p:ext uri="{BB962C8B-B14F-4D97-AF65-F5344CB8AC3E}">
        <p14:creationId xmlns:p14="http://schemas.microsoft.com/office/powerpoint/2010/main" val="324778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Computer vision tasks</a:t>
            </a:r>
          </a:p>
        </p:txBody>
      </p:sp>
      <p:sp>
        <p:nvSpPr>
          <p:cNvPr id="3" name="Content Placeholder 2"/>
          <p:cNvSpPr>
            <a:spLocks noGrp="1"/>
          </p:cNvSpPr>
          <p:nvPr>
            <p:ph idx="1"/>
          </p:nvPr>
        </p:nvSpPr>
        <p:spPr>
          <a:xfrm>
            <a:off x="210389" y="1164168"/>
            <a:ext cx="7938738" cy="5513832"/>
          </a:xfrm>
        </p:spPr>
        <p:txBody>
          <a:bodyPr>
            <a:normAutofit fontScale="92500" lnSpcReduction="20000"/>
          </a:bodyPr>
          <a:lstStyle/>
          <a:p>
            <a:r>
              <a:rPr lang="en-GB" b="1" dirty="0"/>
              <a:t>Image classification: </a:t>
            </a:r>
            <a:r>
              <a:rPr lang="en-US" dirty="0"/>
              <a:t>predict that a given image belongs to a certain class.</a:t>
            </a:r>
            <a:endParaRPr lang="en-GB" dirty="0"/>
          </a:p>
          <a:p>
            <a:pPr lvl="1"/>
            <a:r>
              <a:rPr lang="en-GB" dirty="0"/>
              <a:t>Example: See binary image classification demo at </a:t>
            </a:r>
            <a:r>
              <a:rPr lang="en-GB" dirty="0">
                <a:hlinkClick r:id="rId3"/>
              </a:rPr>
              <a:t>https://developer.ibm.com/developer/default/articles/introduction-computer-vision/images/hotdognothotdog.gif</a:t>
            </a:r>
            <a:endParaRPr lang="en-GB" dirty="0"/>
          </a:p>
          <a:p>
            <a:pPr lvl="2"/>
            <a:r>
              <a:rPr lang="en-US" dirty="0"/>
              <a:t>The demo shows a model that classifies an image as a hotdog or not a hot dog. </a:t>
            </a:r>
          </a:p>
          <a:p>
            <a:pPr lvl="2"/>
            <a:r>
              <a:rPr lang="en-US" dirty="0"/>
              <a:t>The video is just a sequence of images (frames). The current frame is either recognized as a hotdog or not.</a:t>
            </a:r>
            <a:endParaRPr lang="en-GB" dirty="0"/>
          </a:p>
          <a:p>
            <a:pPr lvl="2"/>
            <a:r>
              <a:rPr lang="en-US" b="0" i="0" dirty="0">
                <a:solidFill>
                  <a:srgbClr val="161616"/>
                </a:solidFill>
                <a:effectLst/>
                <a:latin typeface="IBM Plex Sans" panose="020B0503050203000203" pitchFamily="34" charset="0"/>
              </a:rPr>
              <a:t>A social media company wants to automatically identify, and segregate objectionable images that are uploaded by users.</a:t>
            </a:r>
            <a:endParaRPr lang="en-GB" b="1" dirty="0"/>
          </a:p>
          <a:p>
            <a:r>
              <a:rPr lang="en-GB" b="1" dirty="0"/>
              <a:t>Object detection and recognition</a:t>
            </a:r>
            <a:r>
              <a:rPr lang="en-GB" dirty="0"/>
              <a:t>: Detect certain patterns within the image. </a:t>
            </a:r>
          </a:p>
          <a:p>
            <a:pPr lvl="1"/>
            <a:r>
              <a:rPr lang="en-GB" dirty="0"/>
              <a:t>Examples:</a:t>
            </a:r>
          </a:p>
          <a:p>
            <a:pPr lvl="2"/>
            <a:r>
              <a:rPr lang="en-GB" dirty="0"/>
              <a:t>Detect red eyes when taking photos in certain conditions.</a:t>
            </a:r>
          </a:p>
          <a:p>
            <a:pPr lvl="2"/>
            <a:r>
              <a:rPr lang="en-GB" dirty="0"/>
              <a:t>Face recognition.</a:t>
            </a:r>
          </a:p>
          <a:p>
            <a:endParaRPr lang="en-GB" dirty="0"/>
          </a:p>
          <a:p>
            <a:pPr marL="0" indent="0">
              <a:buNone/>
            </a:pPr>
            <a:endParaRPr lang="en-GB" dirty="0"/>
          </a:p>
        </p:txBody>
      </p:sp>
      <p:pic>
        <p:nvPicPr>
          <p:cNvPr id="4" name="Picture 3">
            <a:extLst>
              <a:ext uri="{FF2B5EF4-FFF2-40B4-BE49-F238E27FC236}">
                <a16:creationId xmlns:a16="http://schemas.microsoft.com/office/drawing/2014/main" id="{C1F894B5-4301-4ECB-934B-CC14136A7B7A}"/>
              </a:ext>
            </a:extLst>
          </p:cNvPr>
          <p:cNvPicPr>
            <a:picLocks noChangeAspect="1"/>
          </p:cNvPicPr>
          <p:nvPr/>
        </p:nvPicPr>
        <p:blipFill>
          <a:blip r:embed="rId4"/>
          <a:stretch>
            <a:fillRect/>
          </a:stretch>
        </p:blipFill>
        <p:spPr>
          <a:xfrm>
            <a:off x="8586605" y="4232695"/>
            <a:ext cx="2541955" cy="2311286"/>
          </a:xfrm>
          <a:prstGeom prst="rect">
            <a:avLst/>
          </a:prstGeom>
        </p:spPr>
      </p:pic>
      <p:pic>
        <p:nvPicPr>
          <p:cNvPr id="11" name="Picture 10">
            <a:extLst>
              <a:ext uri="{FF2B5EF4-FFF2-40B4-BE49-F238E27FC236}">
                <a16:creationId xmlns:a16="http://schemas.microsoft.com/office/drawing/2014/main" id="{4A356B8A-BF18-4820-B3C8-DC28DBE9CE23}"/>
              </a:ext>
            </a:extLst>
          </p:cNvPr>
          <p:cNvPicPr>
            <a:picLocks noChangeAspect="1"/>
          </p:cNvPicPr>
          <p:nvPr/>
        </p:nvPicPr>
        <p:blipFill>
          <a:blip r:embed="rId5"/>
          <a:stretch>
            <a:fillRect/>
          </a:stretch>
        </p:blipFill>
        <p:spPr>
          <a:xfrm>
            <a:off x="8182696" y="1327898"/>
            <a:ext cx="3868455" cy="2101102"/>
          </a:xfrm>
          <a:prstGeom prst="rect">
            <a:avLst/>
          </a:prstGeom>
        </p:spPr>
      </p:pic>
    </p:spTree>
    <p:extLst>
      <p:ext uri="{BB962C8B-B14F-4D97-AF65-F5344CB8AC3E}">
        <p14:creationId xmlns:p14="http://schemas.microsoft.com/office/powerpoint/2010/main" val="3417576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Computer vision tasks (cont.)</a:t>
            </a:r>
          </a:p>
        </p:txBody>
      </p:sp>
      <p:sp>
        <p:nvSpPr>
          <p:cNvPr id="3" name="Content Placeholder 2"/>
          <p:cNvSpPr>
            <a:spLocks noGrp="1"/>
          </p:cNvSpPr>
          <p:nvPr>
            <p:ph idx="1"/>
          </p:nvPr>
        </p:nvSpPr>
        <p:spPr>
          <a:xfrm>
            <a:off x="210389" y="1164168"/>
            <a:ext cx="11641455" cy="5513832"/>
          </a:xfrm>
        </p:spPr>
        <p:txBody>
          <a:bodyPr>
            <a:normAutofit fontScale="85000" lnSpcReduction="10000"/>
          </a:bodyPr>
          <a:lstStyle/>
          <a:p>
            <a:r>
              <a:rPr lang="en-GB" b="1" dirty="0"/>
              <a:t>Object tracking</a:t>
            </a:r>
            <a:r>
              <a:rPr lang="en-GB" dirty="0"/>
              <a:t>: Following the position changes of a target object from one frame to another in an image sequence or video.</a:t>
            </a:r>
          </a:p>
          <a:p>
            <a:r>
              <a:rPr lang="en-US" dirty="0"/>
              <a:t>Example: Autonomous vehicles need to not only classify and detect objects such as pedestrians, other cars and road infrastructure, they need to track them in motion to avoid collisions and obey traffic laws</a:t>
            </a:r>
            <a:endParaRPr lang="en-GB" dirty="0"/>
          </a:p>
          <a:p>
            <a:r>
              <a:rPr lang="en-US" dirty="0"/>
              <a:t>	“</a:t>
            </a:r>
            <a:r>
              <a:rPr lang="en-US" dirty="0">
                <a:hlinkClick r:id="rId3"/>
              </a:rPr>
              <a:t>Detect, track, and count cars in a video</a:t>
            </a:r>
            <a:r>
              <a:rPr lang="en-US" dirty="0"/>
              <a:t>” provides an example to show you how the object tracking code pattern is used for object detection along with object tracking to annotate a video and count cars.</a:t>
            </a:r>
            <a:endParaRPr lang="en-GB" dirty="0"/>
          </a:p>
          <a:p>
            <a:endParaRPr lang="en-GB" dirty="0"/>
          </a:p>
          <a:p>
            <a:endParaRPr lang="en-GB" dirty="0"/>
          </a:p>
          <a:p>
            <a:endParaRPr lang="en-GB" dirty="0"/>
          </a:p>
          <a:p>
            <a:endParaRPr lang="en-GB" dirty="0"/>
          </a:p>
          <a:p>
            <a:endParaRPr lang="en-US" dirty="0"/>
          </a:p>
          <a:p>
            <a:endParaRPr lang="en-US" dirty="0"/>
          </a:p>
          <a:p>
            <a:pPr lvl="3"/>
            <a:r>
              <a:rPr lang="en-US" dirty="0"/>
              <a:t>			</a:t>
            </a:r>
            <a:endParaRPr lang="en-GB" dirty="0"/>
          </a:p>
        </p:txBody>
      </p:sp>
      <p:pic>
        <p:nvPicPr>
          <p:cNvPr id="6" name="Picture 5">
            <a:hlinkClick r:id="rId4"/>
            <a:extLst>
              <a:ext uri="{FF2B5EF4-FFF2-40B4-BE49-F238E27FC236}">
                <a16:creationId xmlns:a16="http://schemas.microsoft.com/office/drawing/2014/main" id="{351081EA-F5A8-4653-8155-6D4108181E10}"/>
              </a:ext>
            </a:extLst>
          </p:cNvPr>
          <p:cNvPicPr>
            <a:picLocks noChangeAspect="1"/>
          </p:cNvPicPr>
          <p:nvPr/>
        </p:nvPicPr>
        <p:blipFill>
          <a:blip r:embed="rId5"/>
          <a:stretch>
            <a:fillRect/>
          </a:stretch>
        </p:blipFill>
        <p:spPr>
          <a:xfrm>
            <a:off x="4098999" y="3921085"/>
            <a:ext cx="4740853" cy="2608961"/>
          </a:xfrm>
          <a:prstGeom prst="rect">
            <a:avLst/>
          </a:prstGeom>
        </p:spPr>
      </p:pic>
    </p:spTree>
    <p:extLst>
      <p:ext uri="{BB962C8B-B14F-4D97-AF65-F5344CB8AC3E}">
        <p14:creationId xmlns:p14="http://schemas.microsoft.com/office/powerpoint/2010/main" val="25043515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a89831550c3b47e6b9a99c1c248ca77f595386"/>
</p:tagLst>
</file>

<file path=ppt/tags/tag2.xml><?xml version="1.0" encoding="utf-8"?>
<p:tagLst xmlns:a="http://schemas.openxmlformats.org/drawingml/2006/main" xmlns:r="http://schemas.openxmlformats.org/officeDocument/2006/relationships" xmlns:p="http://schemas.openxmlformats.org/presentationml/2006/main">
  <p:tag name="CLASSAUTHORTOPICPOS" val="start"/>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BA9CB686646C64D8F43518568A7EA4B" ma:contentTypeVersion="0" ma:contentTypeDescription="Create a new document." ma:contentTypeScope="" ma:versionID="736a14523fc1c0a29c88afe81b9ccb92">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3E6701-3943-4A44-84F3-F772B5088830}">
  <ds:schemaRefs>
    <ds:schemaRef ds:uri="http://schemas.microsoft.com/sharepoint/v3/contenttype/forms"/>
  </ds:schemaRefs>
</ds:datastoreItem>
</file>

<file path=customXml/itemProps2.xml><?xml version="1.0" encoding="utf-8"?>
<ds:datastoreItem xmlns:ds="http://schemas.openxmlformats.org/officeDocument/2006/customXml" ds:itemID="{EAE3093B-232B-4C15-AB25-7F1FBE134870}">
  <ds:schemaRefs>
    <ds:schemaRef ds:uri="http://schemas.microsoft.com/office/infopath/2007/PartnerControls"/>
    <ds:schemaRef ds:uri="http://purl.org/dc/dcmitype/"/>
    <ds:schemaRef ds:uri="http://www.w3.org/XML/1998/namespace"/>
    <ds:schemaRef ds:uri="http://schemas.microsoft.com/office/2006/documentManagement/types"/>
    <ds:schemaRef ds:uri="http://purl.org/dc/terms/"/>
    <ds:schemaRef ds:uri="http://purl.org/dc/elements/1.1/"/>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E11B596C-F2A5-434C-BB4B-CADB989283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Circuit</Template>
  <TotalTime>80932</TotalTime>
  <Words>7067</Words>
  <Application>Microsoft Office PowerPoint</Application>
  <PresentationFormat>Widescreen</PresentationFormat>
  <Paragraphs>519</Paragraphs>
  <Slides>28</Slides>
  <Notes>28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微软雅黑</vt:lpstr>
      <vt:lpstr>MS PGothic</vt:lpstr>
      <vt:lpstr>Arial</vt:lpstr>
      <vt:lpstr>Calibri</vt:lpstr>
      <vt:lpstr>FrutigerNext LT Regular</vt:lpstr>
      <vt:lpstr>IBM Plex Sans</vt:lpstr>
      <vt:lpstr>IBM Plex Sans ExtraLight</vt:lpstr>
      <vt:lpstr>inherit</vt:lpstr>
      <vt:lpstr>Tw Cen MT</vt:lpstr>
      <vt:lpstr>Wingdings</vt:lpstr>
      <vt:lpstr>Circuit</vt:lpstr>
      <vt:lpstr>IBM Services</vt:lpstr>
      <vt:lpstr>What is computer vision</vt:lpstr>
      <vt:lpstr>How does computer vision work</vt:lpstr>
      <vt:lpstr>How does computer vision work (cont.) </vt:lpstr>
      <vt:lpstr>Computer vision history</vt:lpstr>
      <vt:lpstr>Computer vision applications</vt:lpstr>
      <vt:lpstr>Computer vision applications (cont.)</vt:lpstr>
      <vt:lpstr>Computer vision tasks</vt:lpstr>
      <vt:lpstr>Computer vision tasks (cont.)</vt:lpstr>
      <vt:lpstr>Computer vision tasks (cont.)</vt:lpstr>
      <vt:lpstr>Computer vision tasks (cont.)</vt:lpstr>
      <vt:lpstr>Computer vision tools </vt:lpstr>
      <vt:lpstr>Computer vision tools  (cont.)</vt:lpstr>
      <vt:lpstr>Computer vision tools  (cont.)</vt:lpstr>
      <vt:lpstr>Computer vision use cases</vt:lpstr>
      <vt:lpstr>Computer vision use cases (cont.)</vt:lpstr>
      <vt:lpstr>Image representation</vt:lpstr>
      <vt:lpstr>Image representation (cont.)</vt:lpstr>
      <vt:lpstr>Computer vision pipeline</vt:lpstr>
      <vt:lpstr>Computer vision pipeline</vt:lpstr>
      <vt:lpstr>Computer vision pipeline (cont.)</vt:lpstr>
      <vt:lpstr>Computer vision pipeline (cont.)</vt:lpstr>
      <vt:lpstr>Computer vision pipeline (cont.)</vt:lpstr>
      <vt:lpstr>Computer vision pipeline (cont.)</vt:lpstr>
      <vt:lpstr>Computer vision pipeline (cont.)</vt:lpstr>
      <vt:lpstr>Computer vision pipeline (cont.)</vt:lpstr>
      <vt:lpstr>Decision making</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0</dc:title>
  <dc:creator>c37402</dc:creator>
  <cp:lastModifiedBy>Khaled Naguib</cp:lastModifiedBy>
  <cp:revision>3095</cp:revision>
  <dcterms:created xsi:type="dcterms:W3CDTF">2003-08-21T06:48:56Z</dcterms:created>
  <dcterms:modified xsi:type="dcterms:W3CDTF">2023-01-27T21:07:52Z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(11)3UhSoOyFRqszoDxskLpj5cCgHy0/Ke5a2v36AUt5KrgSjqJy4EvmEMiX5YGaXFvp9/UK33Tw_x000d_ RaJW6EwaME9+dHZpcw3Qvwx3X7+7GB6JsqeHubWWQ6I3ypfAK+5vZMWsyNDf33Q+yGzlBfYD_x000d_ OIxQyuEVYPacOcTgO0GGMLWMsFSrAduWXi7lDNFdBfllJdxWMbs3FZsryX4VjGFDgDu63a6N_x000d_ xu0BGaqu6EF4Ju8poQ</vt:lpwstr>
  </property>
  <property fmtid="{D5CDD505-2E9C-101B-9397-08002B2CF9AE}" pid="3" name="_ms_pID_7253431">
    <vt:lpwstr>BMOYFB6vneTRz7L1g0JJ22H5/isfqcfzh5pBpQdNEd/89Bu2iKf9rF_x000d_ 8op/8IkqLeMh+keGDgdcj0lWvNSDrOiKETLVLHKf0dAV/wbUZ1Pl7vsyjFd1JF5Sf0W2EphX_x000d_ kKThqtFyyfZrx1rpBmQNejSbMMFaLTOhJRIkS1kte6dPRjiNcn8xXAQwCfg3MVqEesS/QFUS_x000d_ 0434uENqVn3WpAxX7t7QHrSfmaRXx4stZ0aQ</vt:lpwstr>
  </property>
  <property fmtid="{D5CDD505-2E9C-101B-9397-08002B2CF9AE}" pid="4" name="_ms_pID_7253432">
    <vt:lpwstr>GlOhGokx+m1IQbE70sXTnuxTIMf68mvALZnx_x000d_ Ap3/iFwG1LihCpUCHf3Bn2ll5x23Yax8rhDQQtrN1FnZFQ+cIj2o+7GIyP6ibG2HnXSKhrF0_x000d_ vPb1zyvTEXDg5RRTl9mncM3qDJ57f7PknXx06TDv+x7A8WWQj9+kQijlJ2TzwFBui7LtkmpH_x000d_ +mYGiVPOsW+HAtEsl7A7QZExQOhpwhAKMowhwI7jB8gr0KFQzNskLY</vt:lpwstr>
  </property>
  <property fmtid="{D5CDD505-2E9C-101B-9397-08002B2CF9AE}" pid="5" name="_ms_pID_7253433">
    <vt:lpwstr>wdIY6NepULtXPaJiBT_x000d_ /NMRWPBa1Alrv+5zAztbQlwb14ItSrxj60fGWez57M9Y3Nc4tyEb941dzOsuIhoTncg4RVmX_x000d_ eIeh+kU6g7eOHI10wgRC7DyP2ooQ+zhQFN0L7N5Mhaj1f9/5QtY13CoxxVFyGTcNauHWJ/c/_x000d_ xy0hCj36m3LnI3+Mp3x+uuharMKms1ddOydlHr6th8+Xl0sscO+2Zg0PmeesnZ8SxgDRDgR/</vt:lpwstr>
  </property>
  <property fmtid="{D5CDD505-2E9C-101B-9397-08002B2CF9AE}" pid="6" name="_ms_pID_7253434">
    <vt:lpwstr>_x000d_ 06fuLz5Gs8F0062xWxQ4bNWmlQvUIY4ng3ooElJg7LpATs2N9FWODlMO09ItIhhhfBl71QoV_x000d_ TtICtiXbCRS8Mgf/00AXGY8En0/xvatrf6I7cF468IRRjRyCdV90XxXwVeExV5j1jZDrC2Jq_x000d_ l5GwJ4VyV9PDCqrI+drn/Y0ThOgfgW1VVXGo11fNi/vEjhI9/V83n6i9wMsMQkvlBqW/TwEs_x000d_ 6YoFjibjQLqH5ZQL</vt:lpwstr>
  </property>
  <property fmtid="{D5CDD505-2E9C-101B-9397-08002B2CF9AE}" pid="7" name="_ms_pID_7253435">
    <vt:lpwstr>aGcNmArSL7sKVRrXgCFeQCME3tSlGMGc1nn3F68Tlh0VzDGXMvPzk5kK_x000d_ zswiwHIYB5Bp7la8BzkurY4rONAlJzypOuUxaz8M6JW8maYWkfR3VJZ9uDKrtHfxmF7oTknV_x000d_ 0D0s5bhsrWyCgRnFkF9vpWQ0HdNdJ/2yrkO382WhWcp+N1RcxBubAoHCpm0gsHtQiWYFGoBM_x000d_ oL2nyqm6y/khwj5dIudnbisyKT+S1wWA/t</vt:lpwstr>
  </property>
  <property fmtid="{D5CDD505-2E9C-101B-9397-08002B2CF9AE}" pid="8" name="_ms_pID_7253436">
    <vt:lpwstr>TPllG6Veed9GUlfwC8cLvU8QTryE4UhobeLDXG_x000d_ ei/t7XTbTtZri5zsO3DNoARD9e5R0QxzxMu5us2xNAlqcl2eWKopk7Zmn3kTYohGakKPewGh_x000d_ +QpZycsMjFwTpwdQ8yEfaFYb67HvULkFee89Nr2/rJ/FIQdYMD2wcY1bIxGR3TNy2EhIqUh/_x000d_ 0UOiZ8P9lZw1EVxEj6INNKvwYGinwlBZGf2zpYz8UKIDbXx/LEzD</vt:lpwstr>
  </property>
  <property fmtid="{D5CDD505-2E9C-101B-9397-08002B2CF9AE}" pid="9" name="_ms_pID_7253437">
    <vt:lpwstr>ebjDDi5yUz3Atc4gUDb5_x000d_ +tv7+/b3L3sSem+xAm+C56IrhQpLVAKzS4HQh4O4UlqzYfcAOwFKAvwL4r6PwKKbnvmtnSvL_x000d_ fZ/ANFRbTWLaGmxYEefif/jPJGJYmp0uxtoD913402+R83n60akKT2NMT0MpTW3OvYxduzAB_x000d_ EQ2MqKNVY8rsHdLmLSoQxG0nO9feCHgC9YQHC85IolID0ED8MatySi5CL3Xn0lEqewCJQP</vt:lpwstr>
  </property>
  <property fmtid="{D5CDD505-2E9C-101B-9397-08002B2CF9AE}" pid="10" name="_ms_pID_7253438">
    <vt:lpwstr>ab_x000d_ PK8okltMeequt+iVcpdTAysW/K+KW8jBtQQllcDU8kVAs9MhO5sS3OhKCLlTLqy3BUamtgTs_x000d_ Jk3FN3LzrqdNsepuI/v+XhoJU/MWFWnfULsbESAO1BriRWfUJ/2S0GUIASb4l0oCNvkNmlxC_x000d_ 8lhvj9JQArDZg4yz3vBb400F0TLXD1E4n1bhjCvs56P9B4TP1zZ/O5FsGRAXJ+zl68+jNdVz_x000d_ kH+o8OlUWk4t9E</vt:lpwstr>
  </property>
  <property fmtid="{D5CDD505-2E9C-101B-9397-08002B2CF9AE}" pid="11" name="_ms_pID_7253439">
    <vt:lpwstr>gIXfEEoigI1CkVl4g0ENU/CyZuFKpB682zRrdiQadZJHgCspzF0zSSAXy4_x000d_ VKOo5XvgowQ73d4FADinc5+tJv8wHX1LsFToDkFhTzPJqbAUQX1vsQzGvZxlQr78WPj+SQIE_x000d_ fGxkVPlx+pDPs6rnSNZTbRUQwRlfuqU/DsssWUnWyv1gW04vkIWVpodKl604OJ1cms6HPzbe_x000d_ Mzwm3Gft3+DwKhutUMlITUa1+DZtcPe9</vt:lpwstr>
  </property>
  <property fmtid="{D5CDD505-2E9C-101B-9397-08002B2CF9AE}" pid="12" name="_ms_pID_72534310">
    <vt:lpwstr>9Yf9LGFXEnVCZfwfIBUFCxe3M9gP60jstDzRuK52_x000d_ Xcp8/qWzZGKHAdKR4PEqJ+oEpao/6Go6gc41a7KkCXK47Fwt7JL0XCUh</vt:lpwstr>
  </property>
  <property fmtid="{D5CDD505-2E9C-101B-9397-08002B2CF9AE}" pid="13" name="_new_ms_pID_72543">
    <vt:lpwstr>(4)jNL0gM28At52Ieaf1valQ0LhCJhckLvJxApn9P4IOGXs2CxMSeBUEQOsYE7UL6xHmrDTkB0U
8XrwX0U2eGOvdKAbibq/OwBogqOvwFaAolHRNqNy2szIx/vIxGV3RldByVnAXNghwAf/C+Ny
nC0kXXrwMXgmyFvH5Z6NNWCVsONiwda3mR+L5JpGhOxLoPqs7SuuHSITb197MVyCXsGsK2ms
+l0YVy49NdVVuXoIAG</vt:lpwstr>
  </property>
  <property fmtid="{D5CDD505-2E9C-101B-9397-08002B2CF9AE}" pid="14" name="_new_ms_pID_725431">
    <vt:lpwstr>WNXmtkOaoMvO+RtN+AF98axcECtcDzeutF/RA/MuVrkTeP8na2B2yy
m1HCyY09R6IPysdOkoFKaGF95jn8IPRP7dOExBbQlWgSPqEZNo21+gLMWeFfBt+6pUhKdwFx
7ZPjMNuUrMypYPEZngI1VIdsJf4NZKyTLKZJ0nK7WxKub3aP/MoU61sfNyyw1Icb4IGb7OFn
9w8sA6NUyvf/2CAmXCRdXcc6p9josuAb8E0f</vt:lpwstr>
  </property>
  <property fmtid="{D5CDD505-2E9C-101B-9397-08002B2CF9AE}" pid="15" name="_new_ms_pID_725432">
    <vt:lpwstr>VPOcRqDszuG9Ea/DM6UvbMLgh7KalquPd6s3
kDXgkxV66sccXBRFRpUSm24+++OZrzrFJlZ9+cTKshms+WpKgjZh/IhT4aCGlcWjlqWZhRut
yeE31Jc/cvQKXkucHQJfR38BDLb6HDqUWvPBQ8sa4eIzSeLgq189G0a1RIIGyCiIJjSWXf10
g2H9RhGj00eoqTF/R7ak+JOb3Uld8rKRh6p8+RZSbt3zCH/cPW7Uhk</vt:lpwstr>
  </property>
  <property fmtid="{D5CDD505-2E9C-101B-9397-08002B2CF9AE}" pid="16" name="_new_ms_pID_725433">
    <vt:lpwstr>w4/CdPx+g5NrTVBBFR
HKTc81zHE57lJ6Sfop/J3Md4zKo=</vt:lpwstr>
  </property>
  <property fmtid="{D5CDD505-2E9C-101B-9397-08002B2CF9AE}" pid="17" name="_2015_ms_pID_725343">
    <vt:lpwstr>(3)Cn2SQyYKBgFdo1lv8rStIER9s6aslNVMOqW0ihvi4nOCDpgrJIlcSPzMnCjDz1/5I1AF/y3t
AFrSZre3zAClOVhm23W1v9qw6DusPHwG/KpFAy14dAS0UWureJYF97h4WOJe1lbBy4f7hhCy
KYrXxV8kusOq4bXpw2UJpbqxVOJjaFDZd45MX5WVq7/VI6PRNtgk1+h6yc0K38nvfLFoLqlf
a+b2oR+du8YT6Ix7my</vt:lpwstr>
  </property>
  <property fmtid="{D5CDD505-2E9C-101B-9397-08002B2CF9AE}" pid="18" name="_2015_ms_pID_7253431">
    <vt:lpwstr>rvPC6seU9fAVlwBX5R8pHeZqCXIIIJYqTp7lphLkt0iCnprO+mzWEG
SMidJ62mTV36R3mNF272OHoezPgjRHMKp4u/oFvPOGOVOKH1actFeXGHe+cMV3pTAiPltWvr
qE9EgXTXC/X1Ra0f84NklUPOgrHd2Y5Udnym0fykMy8O+39jtBcQKg4N4AbIU8sOsZunvzR9
mHz7MxnjVw30ZcQzU97mDnlJzqrwpD6FB+Ae</vt:lpwstr>
  </property>
  <property fmtid="{D5CDD505-2E9C-101B-9397-08002B2CF9AE}" pid="19" name="_2015_ms_pID_7253432">
    <vt:lpwstr>cSXoq98uwXebU/nSrDYfaGBLpKVFsEySdvGO
KOFYoZzGAx68oC+j4D+oubALzNQwIg==</vt:lpwstr>
  </property>
  <property fmtid="{D5CDD505-2E9C-101B-9397-08002B2CF9AE}" pid="20" name="ContentTypeId">
    <vt:lpwstr>0x0101002BA9CB686646C64D8F43518568A7EA4B</vt:lpwstr>
  </property>
  <property fmtid="{D5CDD505-2E9C-101B-9397-08002B2CF9AE}" pid="21" name="_readonly">
    <vt:lpwstr/>
  </property>
  <property fmtid="{D5CDD505-2E9C-101B-9397-08002B2CF9AE}" pid="22" name="_change">
    <vt:lpwstr/>
  </property>
  <property fmtid="{D5CDD505-2E9C-101B-9397-08002B2CF9AE}" pid="23" name="_full-control">
    <vt:lpwstr/>
  </property>
  <property fmtid="{D5CDD505-2E9C-101B-9397-08002B2CF9AE}" pid="24" name="sflag">
    <vt:lpwstr>1544192505</vt:lpwstr>
  </property>
</Properties>
</file>